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56" r:id="rId3"/>
    <p:sldId id="271" r:id="rId4"/>
    <p:sldId id="272" r:id="rId5"/>
    <p:sldId id="262" r:id="rId6"/>
    <p:sldId id="267" r:id="rId7"/>
    <p:sldId id="273" r:id="rId8"/>
    <p:sldId id="274" r:id="rId9"/>
    <p:sldId id="276" r:id="rId10"/>
    <p:sldId id="279" r:id="rId11"/>
    <p:sldId id="268" r:id="rId12"/>
    <p:sldId id="277" r:id="rId13"/>
    <p:sldId id="278" r:id="rId14"/>
    <p:sldId id="280" r:id="rId15"/>
    <p:sldId id="281" r:id="rId16"/>
    <p:sldId id="269" r:id="rId17"/>
    <p:sldId id="282" r:id="rId18"/>
    <p:sldId id="270" r:id="rId19"/>
    <p:sldId id="284" r:id="rId20"/>
    <p:sldId id="285" r:id="rId21"/>
    <p:sldId id="286" r:id="rId22"/>
    <p:sldId id="288" r:id="rId23"/>
    <p:sldId id="289" r:id="rId24"/>
    <p:sldId id="266" r:id="rId25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0000CC"/>
    <a:srgbClr val="DEDB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51" autoAdjust="0"/>
    <p:restoredTop sz="94773" autoAdjust="0"/>
  </p:normalViewPr>
  <p:slideViewPr>
    <p:cSldViewPr snapToGrid="0">
      <p:cViewPr varScale="1">
        <p:scale>
          <a:sx n="110" d="100"/>
          <a:sy n="110" d="100"/>
        </p:scale>
        <p:origin x="17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F8528F-41B4-A641-8800-D7998924801B}" type="doc">
      <dgm:prSet loTypeId="urn:microsoft.com/office/officeart/2008/layout/HexagonCluster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9B4485E5-ED3A-5144-80ED-B75B33CAEBA1}">
      <dgm:prSet phldrT="[文本]" custT="1"/>
      <dgm:spPr/>
      <dgm:t>
        <a:bodyPr/>
        <a:lstStyle/>
        <a:p>
          <a:r>
            <a:rPr lang="zh-CN" altLang="en-US" sz="4000" dirty="0">
              <a:latin typeface="SimHei" panose="02010609060101010101" pitchFamily="49" charset="-122"/>
              <a:ea typeface="SimHei" panose="02010609060101010101" pitchFamily="49" charset="-122"/>
            </a:rPr>
            <a:t>固体</a:t>
          </a:r>
        </a:p>
      </dgm:t>
    </dgm:pt>
    <dgm:pt modelId="{CCE713EC-F6C5-5640-BFAA-E20A4F432165}" type="parTrans" cxnId="{8F4FC433-BFBE-D648-81C0-FC74D3BEF89A}">
      <dgm:prSet/>
      <dgm:spPr/>
      <dgm:t>
        <a:bodyPr/>
        <a:lstStyle/>
        <a:p>
          <a:endParaRPr lang="zh-CN" altLang="en-US"/>
        </a:p>
      </dgm:t>
    </dgm:pt>
    <dgm:pt modelId="{8171FD5F-3876-B54E-AB34-9098CE758617}" type="sibTrans" cxnId="{8F4FC433-BFBE-D648-81C0-FC74D3BEF89A}">
      <dgm:prSet/>
      <dgm:spPr/>
      <dgm:t>
        <a:bodyPr/>
        <a:lstStyle/>
        <a:p>
          <a:endParaRPr lang="zh-CN" altLang="en-US"/>
        </a:p>
      </dgm:t>
    </dgm:pt>
    <dgm:pt modelId="{FFACDC9D-2930-6F49-B609-65072EB5553C}">
      <dgm:prSet phldrT="[文本]" custT="1"/>
      <dgm:spPr/>
      <dgm:t>
        <a:bodyPr/>
        <a:lstStyle/>
        <a:p>
          <a:r>
            <a:rPr lang="zh-CN" altLang="en-US" sz="4000" dirty="0">
              <a:latin typeface="SimHei" panose="02010609060101010101" pitchFamily="49" charset="-122"/>
              <a:ea typeface="SimHei" panose="02010609060101010101" pitchFamily="49" charset="-122"/>
            </a:rPr>
            <a:t>液体</a:t>
          </a:r>
        </a:p>
      </dgm:t>
    </dgm:pt>
    <dgm:pt modelId="{855194C0-1B3C-B54C-A9A9-09B5F01F8D2A}" type="parTrans" cxnId="{0EDE2A81-7B01-A248-91D4-FF669B0824E5}">
      <dgm:prSet/>
      <dgm:spPr/>
      <dgm:t>
        <a:bodyPr/>
        <a:lstStyle/>
        <a:p>
          <a:endParaRPr lang="zh-CN" altLang="en-US"/>
        </a:p>
      </dgm:t>
    </dgm:pt>
    <dgm:pt modelId="{DD5B84D2-336A-294A-BEEA-8B9FF6C07B87}" type="sibTrans" cxnId="{0EDE2A81-7B01-A248-91D4-FF669B0824E5}">
      <dgm:prSet/>
      <dgm:spPr/>
      <dgm:t>
        <a:bodyPr/>
        <a:lstStyle/>
        <a:p>
          <a:endParaRPr lang="zh-CN" altLang="en-US"/>
        </a:p>
      </dgm:t>
    </dgm:pt>
    <dgm:pt modelId="{A15AC90A-3511-2349-BD7B-12D7D50FD518}">
      <dgm:prSet phldrT="[文本]" custT="1"/>
      <dgm:spPr/>
      <dgm:t>
        <a:bodyPr/>
        <a:lstStyle/>
        <a:p>
          <a:r>
            <a:rPr lang="zh-CN" altLang="en-US" sz="4000" dirty="0">
              <a:latin typeface="SimHei" panose="02010609060101010101" pitchFamily="49" charset="-122"/>
              <a:ea typeface="SimHei" panose="02010609060101010101" pitchFamily="49" charset="-122"/>
            </a:rPr>
            <a:t>气体</a:t>
          </a:r>
        </a:p>
      </dgm:t>
    </dgm:pt>
    <dgm:pt modelId="{C74A822B-DB56-CF4C-A8A9-834805F61816}" type="parTrans" cxnId="{23048609-B350-D845-B63C-7759F464D60F}">
      <dgm:prSet/>
      <dgm:spPr/>
      <dgm:t>
        <a:bodyPr/>
        <a:lstStyle/>
        <a:p>
          <a:endParaRPr lang="zh-CN" altLang="en-US"/>
        </a:p>
      </dgm:t>
    </dgm:pt>
    <dgm:pt modelId="{04EB8B17-8FF9-7D43-BD81-61A6A8A93BD2}" type="sibTrans" cxnId="{23048609-B350-D845-B63C-7759F464D60F}">
      <dgm:prSet/>
      <dgm:spPr/>
      <dgm:t>
        <a:bodyPr/>
        <a:lstStyle/>
        <a:p>
          <a:endParaRPr lang="zh-CN" altLang="en-US"/>
        </a:p>
      </dgm:t>
    </dgm:pt>
    <dgm:pt modelId="{344FF743-4F1F-3647-8390-184404133F52}" type="pres">
      <dgm:prSet presAssocID="{53F8528F-41B4-A641-8800-D7998924801B}" presName="Name0" presStyleCnt="0">
        <dgm:presLayoutVars>
          <dgm:chMax val="21"/>
          <dgm:chPref val="21"/>
        </dgm:presLayoutVars>
      </dgm:prSet>
      <dgm:spPr/>
    </dgm:pt>
    <dgm:pt modelId="{22319C23-D83E-CA49-80FC-A14E3DAAE616}" type="pres">
      <dgm:prSet presAssocID="{9B4485E5-ED3A-5144-80ED-B75B33CAEBA1}" presName="text1" presStyleCnt="0"/>
      <dgm:spPr/>
    </dgm:pt>
    <dgm:pt modelId="{4900AE9E-AD80-B14F-B994-414CE2A59A0C}" type="pres">
      <dgm:prSet presAssocID="{9B4485E5-ED3A-5144-80ED-B75B33CAEBA1}" presName="textRepeatNode" presStyleLbl="alignNode1" presStyleIdx="0" presStyleCnt="3" custLinFactNeighborX="-85250" custLinFactNeighborY="21201">
        <dgm:presLayoutVars>
          <dgm:chMax val="0"/>
          <dgm:chPref val="0"/>
          <dgm:bulletEnabled val="1"/>
        </dgm:presLayoutVars>
      </dgm:prSet>
      <dgm:spPr/>
    </dgm:pt>
    <dgm:pt modelId="{F1DEB6F4-79C0-4743-A541-560544A75ED6}" type="pres">
      <dgm:prSet presAssocID="{9B4485E5-ED3A-5144-80ED-B75B33CAEBA1}" presName="textaccent1" presStyleCnt="0"/>
      <dgm:spPr/>
    </dgm:pt>
    <dgm:pt modelId="{98FF3FB3-B0AF-814E-82CE-87FB731BC391}" type="pres">
      <dgm:prSet presAssocID="{9B4485E5-ED3A-5144-80ED-B75B33CAEBA1}" presName="accentRepeatNode" presStyleLbl="solidAlignAcc1" presStyleIdx="0" presStyleCnt="6" custLinFactX="169359" custLinFactY="-300000" custLinFactNeighborX="200000" custLinFactNeighborY="-396399"/>
      <dgm:spPr/>
    </dgm:pt>
    <dgm:pt modelId="{238C3252-9DDC-7C4F-8599-47F68F3F4BA1}" type="pres">
      <dgm:prSet presAssocID="{8171FD5F-3876-B54E-AB34-9098CE758617}" presName="image1" presStyleCnt="0"/>
      <dgm:spPr/>
    </dgm:pt>
    <dgm:pt modelId="{DD17819F-50BC-3C4A-969D-A2BE34380FBC}" type="pres">
      <dgm:prSet presAssocID="{8171FD5F-3876-B54E-AB34-9098CE758617}" presName="imageRepeatNode" presStyleLbl="alignAcc1" presStyleIdx="0" presStyleCnt="3" custLinFactX="27936" custLinFactNeighborX="100000" custLinFactNeighborY="-28213"/>
      <dgm:spPr/>
    </dgm:pt>
    <dgm:pt modelId="{73F7E672-D871-EC48-B200-7C92ADF26CA0}" type="pres">
      <dgm:prSet presAssocID="{8171FD5F-3876-B54E-AB34-9098CE758617}" presName="imageaccent1" presStyleCnt="0"/>
      <dgm:spPr/>
    </dgm:pt>
    <dgm:pt modelId="{EC7C1082-CB07-444D-8A3B-D701F161580B}" type="pres">
      <dgm:prSet presAssocID="{8171FD5F-3876-B54E-AB34-9098CE758617}" presName="accentRepeatNode" presStyleLbl="solidAlignAcc1" presStyleIdx="1" presStyleCnt="6" custLinFactX="249376" custLinFactY="100000" custLinFactNeighborX="300000" custLinFactNeighborY="180231"/>
      <dgm:spPr/>
    </dgm:pt>
    <dgm:pt modelId="{AD268554-2B68-774D-9A7E-1A4B7DCD145B}" type="pres">
      <dgm:prSet presAssocID="{FFACDC9D-2930-6F49-B609-65072EB5553C}" presName="text2" presStyleCnt="0"/>
      <dgm:spPr/>
    </dgm:pt>
    <dgm:pt modelId="{C18D771D-BFCE-E040-91A9-B6EF3FD3BE70}" type="pres">
      <dgm:prSet presAssocID="{FFACDC9D-2930-6F49-B609-65072EB5553C}" presName="textRepeatNode" presStyleLbl="alignNode1" presStyleIdx="1" presStyleCnt="3" custLinFactX="-69602" custLinFactNeighborX="-100000" custLinFactNeighborY="-28214">
        <dgm:presLayoutVars>
          <dgm:chMax val="0"/>
          <dgm:chPref val="0"/>
          <dgm:bulletEnabled val="1"/>
        </dgm:presLayoutVars>
      </dgm:prSet>
      <dgm:spPr/>
    </dgm:pt>
    <dgm:pt modelId="{6A408C52-B11D-204F-B08C-5DE93306879B}" type="pres">
      <dgm:prSet presAssocID="{FFACDC9D-2930-6F49-B609-65072EB5553C}" presName="textaccent2" presStyleCnt="0"/>
      <dgm:spPr/>
    </dgm:pt>
    <dgm:pt modelId="{5A952471-B246-7449-B539-96EB20906B55}" type="pres">
      <dgm:prSet presAssocID="{FFACDC9D-2930-6F49-B609-65072EB5553C}" presName="accentRepeatNode" presStyleLbl="solidAlignAcc1" presStyleIdx="2" presStyleCnt="6" custLinFactX="-423397" custLinFactY="-706632" custLinFactNeighborX="-500000" custLinFactNeighborY="-800000"/>
      <dgm:spPr/>
    </dgm:pt>
    <dgm:pt modelId="{B5269CCE-B2BA-584F-BD6E-DB8FF069DAD4}" type="pres">
      <dgm:prSet presAssocID="{DD5B84D2-336A-294A-BEEA-8B9FF6C07B87}" presName="image2" presStyleCnt="0"/>
      <dgm:spPr/>
    </dgm:pt>
    <dgm:pt modelId="{1458E7AA-5A67-3440-B566-90676F8E77CE}" type="pres">
      <dgm:prSet presAssocID="{DD5B84D2-336A-294A-BEEA-8B9FF6C07B87}" presName="imageRepeatNode" presStyleLbl="alignAcc1" presStyleIdx="1" presStyleCnt="3" custLinFactX="-27473" custLinFactNeighborX="-100000" custLinFactNeighborY="21201"/>
      <dgm:spPr/>
    </dgm:pt>
    <dgm:pt modelId="{650EF2C2-7729-524F-8D75-CEC6D4C13133}" type="pres">
      <dgm:prSet presAssocID="{DD5B84D2-336A-294A-BEEA-8B9FF6C07B87}" presName="imageaccent2" presStyleCnt="0"/>
      <dgm:spPr/>
    </dgm:pt>
    <dgm:pt modelId="{EEBF67AD-A2D6-834B-B889-55A10E690411}" type="pres">
      <dgm:prSet presAssocID="{DD5B84D2-336A-294A-BEEA-8B9FF6C07B87}" presName="accentRepeatNode" presStyleLbl="solidAlignAcc1" presStyleIdx="3" presStyleCnt="6" custLinFactX="-500000" custLinFactY="-300000" custLinFactNeighborX="-584990" custLinFactNeighborY="-396399"/>
      <dgm:spPr/>
    </dgm:pt>
    <dgm:pt modelId="{F10FA90A-1D4F-2840-9E50-AA72EDD074AB}" type="pres">
      <dgm:prSet presAssocID="{A15AC90A-3511-2349-BD7B-12D7D50FD518}" presName="text3" presStyleCnt="0"/>
      <dgm:spPr/>
    </dgm:pt>
    <dgm:pt modelId="{1E440615-2E74-EC4F-92D5-4F143A467F2A}" type="pres">
      <dgm:prSet presAssocID="{A15AC90A-3511-2349-BD7B-12D7D50FD518}" presName="textRepeatNode" presStyleLbl="alignNode1" presStyleIdx="2" presStyleCnt="3" custLinFactNeighborX="-83435" custLinFactNeighborY="-77270">
        <dgm:presLayoutVars>
          <dgm:chMax val="0"/>
          <dgm:chPref val="0"/>
          <dgm:bulletEnabled val="1"/>
        </dgm:presLayoutVars>
      </dgm:prSet>
      <dgm:spPr/>
    </dgm:pt>
    <dgm:pt modelId="{666F6B4E-9D3E-264F-9385-354BEC921CEB}" type="pres">
      <dgm:prSet presAssocID="{A15AC90A-3511-2349-BD7B-12D7D50FD518}" presName="textaccent3" presStyleCnt="0"/>
      <dgm:spPr/>
    </dgm:pt>
    <dgm:pt modelId="{F3821FA7-4DA7-2843-A21A-A78F86308C91}" type="pres">
      <dgm:prSet presAssocID="{A15AC90A-3511-2349-BD7B-12D7D50FD518}" presName="accentRepeatNode" presStyleLbl="solidAlignAcc1" presStyleIdx="4" presStyleCnt="6" custLinFactX="-78283" custLinFactY="700000" custLinFactNeighborX="-100000" custLinFactNeighborY="787153"/>
      <dgm:spPr/>
    </dgm:pt>
    <dgm:pt modelId="{7F68AEB3-96FB-6145-B267-7F8F7240382B}" type="pres">
      <dgm:prSet presAssocID="{04EB8B17-8FF9-7D43-BD81-61A6A8A93BD2}" presName="image3" presStyleCnt="0"/>
      <dgm:spPr/>
    </dgm:pt>
    <dgm:pt modelId="{A9AC002C-0050-F443-9B82-0B071A9209AB}" type="pres">
      <dgm:prSet presAssocID="{04EB8B17-8FF9-7D43-BD81-61A6A8A93BD2}" presName="imageRepeatNode" presStyleLbl="alignAcc1" presStyleIdx="2" presStyleCnt="3" custLinFactNeighborX="-42740" custLinFactNeighborY="-24295"/>
      <dgm:spPr/>
    </dgm:pt>
    <dgm:pt modelId="{54549602-7BC2-3644-A4D8-8D42FD4CD821}" type="pres">
      <dgm:prSet presAssocID="{04EB8B17-8FF9-7D43-BD81-61A6A8A93BD2}" presName="imageaccent3" presStyleCnt="0"/>
      <dgm:spPr/>
    </dgm:pt>
    <dgm:pt modelId="{D0BB8F8F-C8AA-F74F-A286-771C89E44F12}" type="pres">
      <dgm:prSet presAssocID="{04EB8B17-8FF9-7D43-BD81-61A6A8A93BD2}" presName="accentRepeatNode" presStyleLbl="solidAlignAcc1" presStyleIdx="5" presStyleCnt="6" custLinFactX="-163587" custLinFactY="-100000" custLinFactNeighborX="-200000" custLinFactNeighborY="-107580"/>
      <dgm:spPr/>
    </dgm:pt>
  </dgm:ptLst>
  <dgm:cxnLst>
    <dgm:cxn modelId="{23048609-B350-D845-B63C-7759F464D60F}" srcId="{53F8528F-41B4-A641-8800-D7998924801B}" destId="{A15AC90A-3511-2349-BD7B-12D7D50FD518}" srcOrd="2" destOrd="0" parTransId="{C74A822B-DB56-CF4C-A8A9-834805F61816}" sibTransId="{04EB8B17-8FF9-7D43-BD81-61A6A8A93BD2}"/>
    <dgm:cxn modelId="{8F4FC433-BFBE-D648-81C0-FC74D3BEF89A}" srcId="{53F8528F-41B4-A641-8800-D7998924801B}" destId="{9B4485E5-ED3A-5144-80ED-B75B33CAEBA1}" srcOrd="0" destOrd="0" parTransId="{CCE713EC-F6C5-5640-BFAA-E20A4F432165}" sibTransId="{8171FD5F-3876-B54E-AB34-9098CE758617}"/>
    <dgm:cxn modelId="{4C98FA34-7FCC-EC4F-B733-CCD579BEFE99}" type="presOf" srcId="{04EB8B17-8FF9-7D43-BD81-61A6A8A93BD2}" destId="{A9AC002C-0050-F443-9B82-0B071A9209AB}" srcOrd="0" destOrd="0" presId="urn:microsoft.com/office/officeart/2008/layout/HexagonCluster"/>
    <dgm:cxn modelId="{3CDB0240-D34F-CB42-BE6A-F35A106B67AC}" type="presOf" srcId="{A15AC90A-3511-2349-BD7B-12D7D50FD518}" destId="{1E440615-2E74-EC4F-92D5-4F143A467F2A}" srcOrd="0" destOrd="0" presId="urn:microsoft.com/office/officeart/2008/layout/HexagonCluster"/>
    <dgm:cxn modelId="{97882546-DCFD-FC4D-8019-6D38FC5CAF31}" type="presOf" srcId="{9B4485E5-ED3A-5144-80ED-B75B33CAEBA1}" destId="{4900AE9E-AD80-B14F-B994-414CE2A59A0C}" srcOrd="0" destOrd="0" presId="urn:microsoft.com/office/officeart/2008/layout/HexagonCluster"/>
    <dgm:cxn modelId="{53D78C58-24A5-CC41-8836-63B6A67614BC}" type="presOf" srcId="{53F8528F-41B4-A641-8800-D7998924801B}" destId="{344FF743-4F1F-3647-8390-184404133F52}" srcOrd="0" destOrd="0" presId="urn:microsoft.com/office/officeart/2008/layout/HexagonCluster"/>
    <dgm:cxn modelId="{AA620E5C-FE6B-104B-AA7E-BAF204089384}" type="presOf" srcId="{DD5B84D2-336A-294A-BEEA-8B9FF6C07B87}" destId="{1458E7AA-5A67-3440-B566-90676F8E77CE}" srcOrd="0" destOrd="0" presId="urn:microsoft.com/office/officeart/2008/layout/HexagonCluster"/>
    <dgm:cxn modelId="{0D9E5D6B-7CF3-6548-890D-ABC45460D79D}" type="presOf" srcId="{FFACDC9D-2930-6F49-B609-65072EB5553C}" destId="{C18D771D-BFCE-E040-91A9-B6EF3FD3BE70}" srcOrd="0" destOrd="0" presId="urn:microsoft.com/office/officeart/2008/layout/HexagonCluster"/>
    <dgm:cxn modelId="{6A22EA7E-800B-4840-92C1-CE1A1A3FF3F7}" type="presOf" srcId="{8171FD5F-3876-B54E-AB34-9098CE758617}" destId="{DD17819F-50BC-3C4A-969D-A2BE34380FBC}" srcOrd="0" destOrd="0" presId="urn:microsoft.com/office/officeart/2008/layout/HexagonCluster"/>
    <dgm:cxn modelId="{0EDE2A81-7B01-A248-91D4-FF669B0824E5}" srcId="{53F8528F-41B4-A641-8800-D7998924801B}" destId="{FFACDC9D-2930-6F49-B609-65072EB5553C}" srcOrd="1" destOrd="0" parTransId="{855194C0-1B3C-B54C-A9A9-09B5F01F8D2A}" sibTransId="{DD5B84D2-336A-294A-BEEA-8B9FF6C07B87}"/>
    <dgm:cxn modelId="{F68A10A2-C7C4-2044-A414-B9E0550A3B81}" type="presParOf" srcId="{344FF743-4F1F-3647-8390-184404133F52}" destId="{22319C23-D83E-CA49-80FC-A14E3DAAE616}" srcOrd="0" destOrd="0" presId="urn:microsoft.com/office/officeart/2008/layout/HexagonCluster"/>
    <dgm:cxn modelId="{20C146AC-E46F-B043-BB0D-3A29C8A6286A}" type="presParOf" srcId="{22319C23-D83E-CA49-80FC-A14E3DAAE616}" destId="{4900AE9E-AD80-B14F-B994-414CE2A59A0C}" srcOrd="0" destOrd="0" presId="urn:microsoft.com/office/officeart/2008/layout/HexagonCluster"/>
    <dgm:cxn modelId="{5084A816-1A8E-D747-816B-56C77B7D7EDF}" type="presParOf" srcId="{344FF743-4F1F-3647-8390-184404133F52}" destId="{F1DEB6F4-79C0-4743-A541-560544A75ED6}" srcOrd="1" destOrd="0" presId="urn:microsoft.com/office/officeart/2008/layout/HexagonCluster"/>
    <dgm:cxn modelId="{3A3066AD-B358-1844-917D-EB578AB1E468}" type="presParOf" srcId="{F1DEB6F4-79C0-4743-A541-560544A75ED6}" destId="{98FF3FB3-B0AF-814E-82CE-87FB731BC391}" srcOrd="0" destOrd="0" presId="urn:microsoft.com/office/officeart/2008/layout/HexagonCluster"/>
    <dgm:cxn modelId="{1E1784FB-065D-B041-A2DE-DAD6310BB9FF}" type="presParOf" srcId="{344FF743-4F1F-3647-8390-184404133F52}" destId="{238C3252-9DDC-7C4F-8599-47F68F3F4BA1}" srcOrd="2" destOrd="0" presId="urn:microsoft.com/office/officeart/2008/layout/HexagonCluster"/>
    <dgm:cxn modelId="{666BF971-2AF2-F04F-B66B-283BA651536D}" type="presParOf" srcId="{238C3252-9DDC-7C4F-8599-47F68F3F4BA1}" destId="{DD17819F-50BC-3C4A-969D-A2BE34380FBC}" srcOrd="0" destOrd="0" presId="urn:microsoft.com/office/officeart/2008/layout/HexagonCluster"/>
    <dgm:cxn modelId="{F1D4F7F6-2B9F-7E41-B2D2-7DFE188F65B5}" type="presParOf" srcId="{344FF743-4F1F-3647-8390-184404133F52}" destId="{73F7E672-D871-EC48-B200-7C92ADF26CA0}" srcOrd="3" destOrd="0" presId="urn:microsoft.com/office/officeart/2008/layout/HexagonCluster"/>
    <dgm:cxn modelId="{07AEAB33-25E0-1F4E-A971-F9F487D71A14}" type="presParOf" srcId="{73F7E672-D871-EC48-B200-7C92ADF26CA0}" destId="{EC7C1082-CB07-444D-8A3B-D701F161580B}" srcOrd="0" destOrd="0" presId="urn:microsoft.com/office/officeart/2008/layout/HexagonCluster"/>
    <dgm:cxn modelId="{9FD411DF-7D96-BA4B-AC11-F52D3E0B36C6}" type="presParOf" srcId="{344FF743-4F1F-3647-8390-184404133F52}" destId="{AD268554-2B68-774D-9A7E-1A4B7DCD145B}" srcOrd="4" destOrd="0" presId="urn:microsoft.com/office/officeart/2008/layout/HexagonCluster"/>
    <dgm:cxn modelId="{839E0D06-02CD-034B-9388-EA15D6214416}" type="presParOf" srcId="{AD268554-2B68-774D-9A7E-1A4B7DCD145B}" destId="{C18D771D-BFCE-E040-91A9-B6EF3FD3BE70}" srcOrd="0" destOrd="0" presId="urn:microsoft.com/office/officeart/2008/layout/HexagonCluster"/>
    <dgm:cxn modelId="{1CD230F6-B421-A746-9DE5-13E07EE9A83C}" type="presParOf" srcId="{344FF743-4F1F-3647-8390-184404133F52}" destId="{6A408C52-B11D-204F-B08C-5DE93306879B}" srcOrd="5" destOrd="0" presId="urn:microsoft.com/office/officeart/2008/layout/HexagonCluster"/>
    <dgm:cxn modelId="{09B412E3-C828-0E40-9FEF-FD20AC7D0874}" type="presParOf" srcId="{6A408C52-B11D-204F-B08C-5DE93306879B}" destId="{5A952471-B246-7449-B539-96EB20906B55}" srcOrd="0" destOrd="0" presId="urn:microsoft.com/office/officeart/2008/layout/HexagonCluster"/>
    <dgm:cxn modelId="{15733F71-1DB0-C749-BA5D-3D0B374B5ECE}" type="presParOf" srcId="{344FF743-4F1F-3647-8390-184404133F52}" destId="{B5269CCE-B2BA-584F-BD6E-DB8FF069DAD4}" srcOrd="6" destOrd="0" presId="urn:microsoft.com/office/officeart/2008/layout/HexagonCluster"/>
    <dgm:cxn modelId="{74855F83-C5E5-9846-8D9B-FB2ED83304F0}" type="presParOf" srcId="{B5269CCE-B2BA-584F-BD6E-DB8FF069DAD4}" destId="{1458E7AA-5A67-3440-B566-90676F8E77CE}" srcOrd="0" destOrd="0" presId="urn:microsoft.com/office/officeart/2008/layout/HexagonCluster"/>
    <dgm:cxn modelId="{0CA067E8-62CC-2E40-83A7-05341421ABFE}" type="presParOf" srcId="{344FF743-4F1F-3647-8390-184404133F52}" destId="{650EF2C2-7729-524F-8D75-CEC6D4C13133}" srcOrd="7" destOrd="0" presId="urn:microsoft.com/office/officeart/2008/layout/HexagonCluster"/>
    <dgm:cxn modelId="{A8796B3B-2E01-9642-AB4A-1A20A4995C99}" type="presParOf" srcId="{650EF2C2-7729-524F-8D75-CEC6D4C13133}" destId="{EEBF67AD-A2D6-834B-B889-55A10E690411}" srcOrd="0" destOrd="0" presId="urn:microsoft.com/office/officeart/2008/layout/HexagonCluster"/>
    <dgm:cxn modelId="{506A3250-A7EA-0F45-AC14-94EFE2408A74}" type="presParOf" srcId="{344FF743-4F1F-3647-8390-184404133F52}" destId="{F10FA90A-1D4F-2840-9E50-AA72EDD074AB}" srcOrd="8" destOrd="0" presId="urn:microsoft.com/office/officeart/2008/layout/HexagonCluster"/>
    <dgm:cxn modelId="{BE9809E6-549C-434F-A8DD-153FFD0C154D}" type="presParOf" srcId="{F10FA90A-1D4F-2840-9E50-AA72EDD074AB}" destId="{1E440615-2E74-EC4F-92D5-4F143A467F2A}" srcOrd="0" destOrd="0" presId="urn:microsoft.com/office/officeart/2008/layout/HexagonCluster"/>
    <dgm:cxn modelId="{BF72AFE5-5621-714F-88C0-C12AF96A5AA1}" type="presParOf" srcId="{344FF743-4F1F-3647-8390-184404133F52}" destId="{666F6B4E-9D3E-264F-9385-354BEC921CEB}" srcOrd="9" destOrd="0" presId="urn:microsoft.com/office/officeart/2008/layout/HexagonCluster"/>
    <dgm:cxn modelId="{C2FF3662-AA64-2346-9ADB-042C2587119C}" type="presParOf" srcId="{666F6B4E-9D3E-264F-9385-354BEC921CEB}" destId="{F3821FA7-4DA7-2843-A21A-A78F86308C91}" srcOrd="0" destOrd="0" presId="urn:microsoft.com/office/officeart/2008/layout/HexagonCluster"/>
    <dgm:cxn modelId="{E2D7CE87-7E1B-2949-BEE5-DBAA18B96979}" type="presParOf" srcId="{344FF743-4F1F-3647-8390-184404133F52}" destId="{7F68AEB3-96FB-6145-B267-7F8F7240382B}" srcOrd="10" destOrd="0" presId="urn:microsoft.com/office/officeart/2008/layout/HexagonCluster"/>
    <dgm:cxn modelId="{6D8422C0-1BF5-C047-9375-B8DA130F4EA5}" type="presParOf" srcId="{7F68AEB3-96FB-6145-B267-7F8F7240382B}" destId="{A9AC002C-0050-F443-9B82-0B071A9209AB}" srcOrd="0" destOrd="0" presId="urn:microsoft.com/office/officeart/2008/layout/HexagonCluster"/>
    <dgm:cxn modelId="{45220662-9A32-8B4E-AF15-C113F7160959}" type="presParOf" srcId="{344FF743-4F1F-3647-8390-184404133F52}" destId="{54549602-7BC2-3644-A4D8-8D42FD4CD821}" srcOrd="11" destOrd="0" presId="urn:microsoft.com/office/officeart/2008/layout/HexagonCluster"/>
    <dgm:cxn modelId="{81A8C135-E622-3B41-9377-3C928D978717}" type="presParOf" srcId="{54549602-7BC2-3644-A4D8-8D42FD4CD821}" destId="{D0BB8F8F-C8AA-F74F-A286-771C89E44F1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00AE9E-AD80-B14F-B994-414CE2A59A0C}">
      <dsp:nvSpPr>
        <dsp:cNvPr id="0" name=""/>
        <dsp:cNvSpPr/>
      </dsp:nvSpPr>
      <dsp:spPr>
        <a:xfrm>
          <a:off x="3947" y="3150203"/>
          <a:ext cx="1712976" cy="147688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4000" kern="1200" dirty="0">
              <a:latin typeface="SimHei" panose="02010609060101010101" pitchFamily="49" charset="-122"/>
              <a:ea typeface="SimHei" panose="02010609060101010101" pitchFamily="49" charset="-122"/>
            </a:rPr>
            <a:t>固体</a:t>
          </a:r>
        </a:p>
      </dsp:txBody>
      <dsp:txXfrm>
        <a:off x="269769" y="3379388"/>
        <a:ext cx="1181332" cy="1018514"/>
      </dsp:txXfrm>
    </dsp:sp>
    <dsp:sp modelId="{98FF3FB3-B0AF-814E-82CE-87FB731BC391}">
      <dsp:nvSpPr>
        <dsp:cNvPr id="0" name=""/>
        <dsp:cNvSpPr/>
      </dsp:nvSpPr>
      <dsp:spPr>
        <a:xfrm>
          <a:off x="2249540" y="2285336"/>
          <a:ext cx="200558" cy="17285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17819F-50BC-3C4A-969D-A2BE34380FBC}">
      <dsp:nvSpPr>
        <dsp:cNvPr id="0" name=""/>
        <dsp:cNvSpPr/>
      </dsp:nvSpPr>
      <dsp:spPr>
        <a:xfrm>
          <a:off x="2191512" y="1627152"/>
          <a:ext cx="1712976" cy="147688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7C1082-CB07-444D-8A3B-D701F161580B}">
      <dsp:nvSpPr>
        <dsp:cNvPr id="0" name=""/>
        <dsp:cNvSpPr/>
      </dsp:nvSpPr>
      <dsp:spPr>
        <a:xfrm>
          <a:off x="2267984" y="3810008"/>
          <a:ext cx="200558" cy="17285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8D771D-BFCE-E040-91A9-B6EF3FD3BE70}">
      <dsp:nvSpPr>
        <dsp:cNvPr id="0" name=""/>
        <dsp:cNvSpPr/>
      </dsp:nvSpPr>
      <dsp:spPr>
        <a:xfrm>
          <a:off x="18400" y="1609578"/>
          <a:ext cx="1712976" cy="147688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4000" kern="1200" dirty="0">
              <a:latin typeface="SimHei" panose="02010609060101010101" pitchFamily="49" charset="-122"/>
              <a:ea typeface="SimHei" panose="02010609060101010101" pitchFamily="49" charset="-122"/>
            </a:rPr>
            <a:t>液体</a:t>
          </a:r>
        </a:p>
      </dsp:txBody>
      <dsp:txXfrm>
        <a:off x="284222" y="1838763"/>
        <a:ext cx="1181332" cy="1018514"/>
      </dsp:txXfrm>
    </dsp:sp>
    <dsp:sp modelId="{5A952471-B246-7449-B539-96EB20906B55}">
      <dsp:nvSpPr>
        <dsp:cNvPr id="0" name=""/>
        <dsp:cNvSpPr/>
      </dsp:nvSpPr>
      <dsp:spPr>
        <a:xfrm>
          <a:off x="2242732" y="702190"/>
          <a:ext cx="200558" cy="17285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58E7AA-5A67-3440-B566-90676F8E77CE}">
      <dsp:nvSpPr>
        <dsp:cNvPr id="0" name=""/>
        <dsp:cNvSpPr/>
      </dsp:nvSpPr>
      <dsp:spPr>
        <a:xfrm>
          <a:off x="2199442" y="3150203"/>
          <a:ext cx="1712976" cy="147688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BF67AD-A2D6-834B-B889-55A10E690411}">
      <dsp:nvSpPr>
        <dsp:cNvPr id="0" name=""/>
        <dsp:cNvSpPr/>
      </dsp:nvSpPr>
      <dsp:spPr>
        <a:xfrm>
          <a:off x="2251486" y="2285336"/>
          <a:ext cx="200558" cy="17285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440615-2E74-EC4F-92D5-4F143A467F2A}">
      <dsp:nvSpPr>
        <dsp:cNvPr id="0" name=""/>
        <dsp:cNvSpPr/>
      </dsp:nvSpPr>
      <dsp:spPr>
        <a:xfrm>
          <a:off x="35037" y="77767"/>
          <a:ext cx="1712976" cy="147688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4000" kern="1200" dirty="0">
              <a:latin typeface="SimHei" panose="02010609060101010101" pitchFamily="49" charset="-122"/>
              <a:ea typeface="SimHei" panose="02010609060101010101" pitchFamily="49" charset="-122"/>
            </a:rPr>
            <a:t>气体</a:t>
          </a:r>
        </a:p>
      </dsp:txBody>
      <dsp:txXfrm>
        <a:off x="300859" y="306952"/>
        <a:ext cx="1181332" cy="1018514"/>
      </dsp:txXfrm>
    </dsp:sp>
    <dsp:sp modelId="{F3821FA7-4DA7-2843-A21A-A78F86308C91}">
      <dsp:nvSpPr>
        <dsp:cNvPr id="0" name=""/>
        <dsp:cNvSpPr/>
      </dsp:nvSpPr>
      <dsp:spPr>
        <a:xfrm>
          <a:off x="2267985" y="3821583"/>
          <a:ext cx="200558" cy="17285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AC002C-0050-F443-9B82-0B071A9209AB}">
      <dsp:nvSpPr>
        <dsp:cNvPr id="0" name=""/>
        <dsp:cNvSpPr/>
      </dsp:nvSpPr>
      <dsp:spPr>
        <a:xfrm>
          <a:off x="2191515" y="53225"/>
          <a:ext cx="1712976" cy="147688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BB8F8F-C8AA-F74F-A286-771C89E44F12}">
      <dsp:nvSpPr>
        <dsp:cNvPr id="0" name=""/>
        <dsp:cNvSpPr/>
      </dsp:nvSpPr>
      <dsp:spPr>
        <a:xfrm>
          <a:off x="2245034" y="701722"/>
          <a:ext cx="200558" cy="17285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3AB8CA-EAA1-4531-B57B-2CF5440C2892}" type="datetimeFigureOut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DCE94-4395-48FA-8918-35A935491D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3855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6D6496-3A3B-468E-BD56-16A61867D7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45ECE93-97EB-437D-80DF-D701609A2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C30FEE-E922-4D92-8ECC-3FC99B20F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0ABDFBE-25B3-4C15-A309-5DB7512F1CE8}" type="datetime1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A11A4E-089E-45AC-8853-E0522863E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E0C5FE-DE1B-41C0-95AF-3406FA1C2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b="1" dirty="0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fld id="{6338CFA7-985D-43A3-ADFF-4843314EFE8D}" type="slidenum">
              <a:rPr lang="zh-CN" altLang="en-US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en-US" altLang="zh-CN" b="1" dirty="0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endParaRPr lang="zh-CN" altLang="en-US" b="1" dirty="0">
              <a:solidFill>
                <a:schemeClr val="tx1"/>
              </a:solidFill>
              <a:latin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312952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7F31B9-631F-49E2-866D-5C486FB4B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DEC161-C6FC-4AFF-9E84-0AEB28F580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4A583E-2A6C-43A9-81DC-BE6915CD5F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46192D1-54B6-437E-A0D4-DD89DE65F807}" type="datetime1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2B57B1-06A7-4E8A-8F6F-5195F3BCA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C06439-91F7-4BAD-90EA-5AA4B76F4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6DFDF-DE2C-4C64-A40E-42086FBBF4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611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4FF2781-1F8B-495C-BB7A-0C1C2F5F44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FCE1378-1DA8-48D3-954F-5AE67B415A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EEB8AA-03FF-4FF5-AEE0-71CC9BF981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4BB870A-AAA6-4714-AD54-77B7B40C50F8}" type="datetime1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09EE28-3C5E-4688-A33A-D0007EF29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D32F15-CD6B-4FED-B95F-EB8C951D4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6DFDF-DE2C-4C64-A40E-42086FBBF4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773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BDFBE-25B3-4C15-A309-5DB7512F1CE8}" type="datetime1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fld id="{6338CFA7-985D-43A3-ADFF-4843314EFE8D}" type="slidenum">
              <a:rPr lang="zh-CN" altLang="en-US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endParaRPr lang="zh-CN" altLang="en-US" b="1" dirty="0">
              <a:solidFill>
                <a:schemeClr val="tx1"/>
              </a:solidFill>
              <a:latin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3648836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F316-8E5A-42D0-92DF-7933160DA86E}" type="datetime1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fld id="{6338CFA7-985D-43A3-ADFF-4843314EFE8D}" type="slidenum">
              <a:rPr lang="zh-CN" altLang="en-US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endParaRPr lang="zh-CN" altLang="en-US" b="1" dirty="0">
              <a:solidFill>
                <a:schemeClr val="tx1"/>
              </a:solidFill>
              <a:latin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2324180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93817-D7CA-4290-8183-DA35C9F40B94}" type="datetime1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6DFDF-DE2C-4C64-A40E-42086FBBF4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4171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FA8F5-7CBE-4170-9786-44748A92B370}" type="datetime1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6DFDF-DE2C-4C64-A40E-42086FBBF4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4983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92AA0-3873-42CF-A198-DE3D6FBA3D7D}" type="datetime1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6DFDF-DE2C-4C64-A40E-42086FBBF4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053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89E81-78AD-4D7A-B916-1BE0CF7CD0FA}" type="datetime1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fld id="{6338CFA7-985D-43A3-ADFF-4843314EFE8D}" type="slidenum">
              <a:rPr lang="zh-CN" altLang="en-US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endParaRPr lang="zh-CN" altLang="en-US" b="1" dirty="0">
              <a:solidFill>
                <a:schemeClr val="tx1"/>
              </a:solidFill>
              <a:latin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2332568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5322A-6253-453D-8A9F-21A567F23F3E}" type="datetime1">
              <a:rPr lang="zh-CN" altLang="en-US" smtClean="0"/>
              <a:t>2020/11/11</a:t>
            </a:fld>
            <a:endParaRPr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fld id="{6338CFA7-985D-43A3-ADFF-4843314EFE8D}" type="slidenum">
              <a:rPr lang="zh-CN" altLang="en-US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endParaRPr lang="zh-CN" altLang="en-US" b="1" dirty="0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3302601C-0C34-4F6D-9DC8-860DFC452256}"/>
              </a:ext>
            </a:extLst>
          </p:cNvPr>
          <p:cNvSpPr/>
          <p:nvPr userDrawn="1"/>
        </p:nvSpPr>
        <p:spPr>
          <a:xfrm>
            <a:off x="0" y="-103517"/>
            <a:ext cx="9144000" cy="838200"/>
          </a:xfrm>
          <a:prstGeom prst="rect">
            <a:avLst/>
          </a:prstGeom>
          <a:solidFill>
            <a:srgbClr val="EEECE1">
              <a:lumMod val="9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8679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C3479-B9AA-4F62-86B1-101A26A0DAF1}" type="datetime1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6DFDF-DE2C-4C64-A40E-42086FBBF4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811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0DCF8E-870A-4FE1-887D-315B7B60B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B25E26-A9FD-4FDC-8665-8945A95F2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2EA530-DF5B-4716-BCD0-E27327F231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237F316-8E5A-42D0-92DF-7933160DA86E}" type="datetime1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CC31D4-5EA2-4732-81C5-0BDE5018D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51C4B1-56A0-4BE4-97B9-D804D5691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b="1" dirty="0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fld id="{6338CFA7-985D-43A3-ADFF-4843314EFE8D}" type="slidenum">
              <a:rPr lang="zh-CN" altLang="en-US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en-US" altLang="zh-CN" b="1" dirty="0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endParaRPr lang="zh-CN" altLang="en-US" b="1" dirty="0">
              <a:solidFill>
                <a:schemeClr val="tx1"/>
              </a:solidFill>
              <a:latin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19861876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D2F04-B004-4445-9346-E966F566DD39}" type="datetime1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6DFDF-DE2C-4C64-A40E-42086FBBF4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1388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192D1-54B6-437E-A0D4-DD89DE65F807}" type="datetime1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6DFDF-DE2C-4C64-A40E-42086FBBF4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8410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B870A-AAA6-4714-AD54-77B7B40C50F8}" type="datetime1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6DFDF-DE2C-4C64-A40E-42086FBBF4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468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59D063-95DD-48CB-91F3-000FD3373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F2C11CE-D970-4F3F-80F5-BC98A9975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8DCE5C-687F-497B-A194-3E706F9D90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993817-D7CA-4290-8183-DA35C9F40B94}" type="datetime1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8649F0-CAB0-401A-BB22-187C04DD0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98C305D-2693-411C-8A48-D26ECE59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6DFDF-DE2C-4C64-A40E-42086FBBF4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45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A0C7A7-4FBA-4B77-9F5E-2AC6A236D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6ACF9D-024D-484A-B2E4-05EAEF524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18DEE1-5718-4B8C-9920-F0A95CA16D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1A1C40B-440A-441A-BD3A-620E8F8CD4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46FA8F5-7CBE-4170-9786-44748A92B370}" type="datetime1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8075F08-535D-4ACB-9B8B-9A04B9ADD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7DD63CF-33C2-4E21-803A-8749E1D99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6DFDF-DE2C-4C64-A40E-42086FBBF4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113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7487CF-D90D-4DB5-B2E9-25AC19F9B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30C0462-9ECB-429F-B2A3-ABA5F0173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DA9388-FA02-4E9F-B0F0-6055C2C24C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D69D85B-61EA-4156-8664-542AE5437B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A82D16-27CF-43AA-A723-39CCEC809F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E95DC2E-5D38-48CD-BD67-36A525A681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F492AA0-3873-42CF-A198-DE3D6FBA3D7D}" type="datetime1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09E891A-5F9C-433D-852D-A7E04EF7C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822B5C0-F4CA-4B8C-891F-45594B07D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6DFDF-DE2C-4C64-A40E-42086FBBF4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347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A4E231-EC34-4DDA-A795-8B4970763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FE586BF-F6F0-4B49-8348-4721A5FBA3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3789E81-78AD-4D7A-B916-1BE0CF7CD0FA}" type="datetime1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4F208C7-A3FC-43D3-9499-75C7A0A5A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3801AA-B1C8-41DB-A2FC-7F679A638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b="1" dirty="0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fld id="{6338CFA7-985D-43A3-ADFF-4843314EFE8D}" type="slidenum">
              <a:rPr lang="zh-CN" altLang="en-US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en-US" altLang="zh-CN" b="1" dirty="0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endParaRPr lang="zh-CN" altLang="en-US" b="1" dirty="0">
              <a:solidFill>
                <a:schemeClr val="tx1"/>
              </a:solidFill>
              <a:latin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2547366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EFB05F9-6644-4E3B-86BF-1F6FD22A20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135322A-6253-453D-8A9F-21A567F23F3E}" type="datetime1">
              <a:rPr lang="zh-CN" altLang="en-US" smtClean="0"/>
              <a:t>2020/11/11</a:t>
            </a:fld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2750E0C-5AD5-4C42-8284-21C150AB5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B3DDA54-79E2-4318-B407-B8014ADBB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b="1" dirty="0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fld id="{6338CFA7-985D-43A3-ADFF-4843314EFE8D}" type="slidenum">
              <a:rPr lang="zh-CN" altLang="en-US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en-US" altLang="zh-CN" b="1" dirty="0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endParaRPr lang="zh-CN" altLang="en-US" b="1" dirty="0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31D5617D-5A6D-4F08-8167-9EF8BE3B55D9}"/>
              </a:ext>
            </a:extLst>
          </p:cNvPr>
          <p:cNvSpPr/>
          <p:nvPr userDrawn="1"/>
        </p:nvSpPr>
        <p:spPr>
          <a:xfrm>
            <a:off x="0" y="-103517"/>
            <a:ext cx="9144000" cy="838200"/>
          </a:xfrm>
          <a:prstGeom prst="rect">
            <a:avLst/>
          </a:prstGeom>
          <a:solidFill>
            <a:srgbClr val="EEECE1">
              <a:lumMod val="9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51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2D9939-A3EF-4C82-AB91-B35EA36B3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BF1E7D-7A51-45FA-A398-0BFA962EE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E6837-001D-455E-9CE5-272B43E050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D6C7F61-EC22-4BEC-BBD0-E464702E82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48C3479-B9AA-4F62-86B1-101A26A0DAF1}" type="datetime1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36E968F-632C-4D9A-8DC5-8EB769C0B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A59BCF-FFA5-4F76-A644-FCE7FC327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6DFDF-DE2C-4C64-A40E-42086FBBF4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898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28561F-0DD9-421B-89A5-499DDE7B9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643CDCE-9243-43BF-B6A3-AED38BB905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019F2F8-7664-48EC-81A6-026B1DDBD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BD22297-4A70-432A-AE2D-3B689602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F6D2F04-B004-4445-9346-E966F566DD39}" type="datetime1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3CB0489-B45D-4383-97FB-FE5F036B4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ACA3F49-5079-4D09-AEEB-A8447A38D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6DFDF-DE2C-4C64-A40E-42086FBBF4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4907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BCF750-CD84-4FD9-966E-D4E25EFB16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b="1" dirty="0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fld id="{6338CFA7-985D-43A3-ADFF-4843314EFE8D}" type="slidenum">
              <a:rPr lang="zh-CN" altLang="en-US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en-US" altLang="zh-CN" b="1" dirty="0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endParaRPr lang="zh-CN" altLang="en-US" b="1" dirty="0">
              <a:solidFill>
                <a:schemeClr val="tx1"/>
              </a:solidFill>
              <a:latin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187481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fld id="{6338CFA7-985D-43A3-ADFF-4843314EFE8D}" type="slidenum">
              <a:rPr lang="zh-CN" altLang="en-US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endParaRPr lang="zh-CN" altLang="en-US" b="1" dirty="0">
              <a:solidFill>
                <a:schemeClr val="tx1"/>
              </a:solidFill>
              <a:latin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1847583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png"/><Relationship Id="rId4" Type="http://schemas.openxmlformats.org/officeDocument/2006/relationships/image" Target="../media/image40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11" Type="http://schemas.openxmlformats.org/officeDocument/2006/relationships/image" Target="../media/image6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5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F06A04B0-C997-D248-85DA-C9D3BA4FDEB5}"/>
              </a:ext>
            </a:extLst>
          </p:cNvPr>
          <p:cNvSpPr/>
          <p:nvPr/>
        </p:nvSpPr>
        <p:spPr>
          <a:xfrm>
            <a:off x="5787" y="2595049"/>
            <a:ext cx="9138213" cy="1429185"/>
          </a:xfrm>
          <a:prstGeom prst="rect">
            <a:avLst/>
          </a:prstGeom>
          <a:solidFill>
            <a:srgbClr val="DED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70DC4253-2559-43BD-AB5A-182B061C5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826020"/>
            <a:ext cx="7772400" cy="967242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rgbClr val="0000CC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二维无定形材料</a:t>
            </a:r>
          </a:p>
        </p:txBody>
      </p:sp>
      <p:sp>
        <p:nvSpPr>
          <p:cNvPr id="8" name="副标题 7">
            <a:extLst>
              <a:ext uri="{FF2B5EF4-FFF2-40B4-BE49-F238E27FC236}">
                <a16:creationId xmlns:a16="http://schemas.microsoft.com/office/drawing/2014/main" id="{C68BE35D-B122-4200-96E5-4461B560A5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2810" y="4416022"/>
            <a:ext cx="4398380" cy="1667898"/>
          </a:xfrm>
        </p:spPr>
        <p:txBody>
          <a:bodyPr>
            <a:normAutofit/>
          </a:bodyPr>
          <a:lstStyle/>
          <a:p>
            <a:r>
              <a:rPr lang="zh-CN" altLang="en-US" sz="2000" dirty="0">
                <a:latin typeface="SimHei" panose="02010609060101010101" pitchFamily="49" charset="-122"/>
                <a:ea typeface="SimHei" panose="02010609060101010101" pitchFamily="49" charset="-122"/>
              </a:rPr>
              <a:t>第二小组：</a:t>
            </a:r>
            <a:endParaRPr lang="en-US" altLang="zh-CN" sz="20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r>
              <a:rPr lang="zh-CN" altLang="en-US" sz="2000" dirty="0">
                <a:latin typeface="SimHei" panose="02010609060101010101" pitchFamily="49" charset="-122"/>
                <a:ea typeface="SimHei" panose="02010609060101010101" pitchFamily="49" charset="-122"/>
              </a:rPr>
              <a:t>姚光杰，韩啸，郭泉林，</a:t>
            </a:r>
            <a:endParaRPr lang="en-US" altLang="zh-CN" sz="20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r>
              <a:rPr lang="zh-CN" altLang="en-US" sz="2000" dirty="0">
                <a:latin typeface="SimHei" panose="02010609060101010101" pitchFamily="49" charset="-122"/>
                <a:ea typeface="SimHei" panose="02010609060101010101" pitchFamily="49" charset="-122"/>
              </a:rPr>
              <a:t>房鑫洁，赵孟泽，宋瑞洋</a:t>
            </a:r>
            <a:endParaRPr lang="en-US" altLang="zh-CN" sz="20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r>
              <a:rPr lang="en-US" altLang="zh-CN" sz="2000" dirty="0">
                <a:latin typeface="SimHei" panose="02010609060101010101" pitchFamily="49" charset="-122"/>
                <a:ea typeface="SimHei" panose="02010609060101010101" pitchFamily="49" charset="-122"/>
              </a:rPr>
              <a:t>2020</a:t>
            </a:r>
            <a:r>
              <a:rPr lang="zh-CN" altLang="en-US" sz="2000" dirty="0">
                <a:latin typeface="SimHei" panose="02010609060101010101" pitchFamily="49" charset="-122"/>
                <a:ea typeface="SimHei" panose="02010609060101010101" pitchFamily="49" charset="-122"/>
              </a:rPr>
              <a:t>年</a:t>
            </a:r>
            <a:r>
              <a:rPr lang="en-US" altLang="zh-CN" sz="2000" dirty="0">
                <a:latin typeface="SimHei" panose="02010609060101010101" pitchFamily="49" charset="-122"/>
                <a:ea typeface="SimHei" panose="02010609060101010101" pitchFamily="49" charset="-122"/>
              </a:rPr>
              <a:t>11</a:t>
            </a:r>
            <a:r>
              <a:rPr lang="zh-CN" altLang="en-US" sz="2000" dirty="0">
                <a:latin typeface="SimHei" panose="02010609060101010101" pitchFamily="49" charset="-122"/>
                <a:ea typeface="SimHei" panose="02010609060101010101" pitchFamily="49" charset="-122"/>
              </a:rPr>
              <a:t>月</a:t>
            </a:r>
            <a:r>
              <a:rPr lang="en-US" altLang="zh-CN" sz="2000" dirty="0">
                <a:latin typeface="SimHei" panose="02010609060101010101" pitchFamily="49" charset="-122"/>
                <a:ea typeface="SimHei" panose="02010609060101010101" pitchFamily="49" charset="-122"/>
              </a:rPr>
              <a:t>11</a:t>
            </a:r>
            <a:r>
              <a:rPr lang="zh-CN" altLang="en-US" sz="2000" dirty="0">
                <a:latin typeface="SimHei" panose="02010609060101010101" pitchFamily="49" charset="-122"/>
                <a:ea typeface="SimHei" panose="02010609060101010101" pitchFamily="49" charset="-122"/>
              </a:rPr>
              <a:t>日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EC2976-7EE9-420B-B1C1-8EC53B86B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dirty="0"/>
              <a:t>~</a:t>
            </a:r>
            <a:fld id="{6338CFA7-985D-43A3-ADFF-4843314EFE8D}" type="slidenum">
              <a:rPr lang="zh-CN" altLang="en-US" smtClean="0"/>
              <a:pPr/>
              <a:t>1</a:t>
            </a:fld>
            <a:r>
              <a:rPr lang="en-US" altLang="zh-CN" dirty="0"/>
              <a:t>~</a:t>
            </a:r>
            <a:endParaRPr lang="zh-CN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BC2237-E982-984F-BF89-608FBCFEF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6" y="263196"/>
            <a:ext cx="3194613" cy="97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567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3A76FC7-3A26-4522-9DEE-CF9668EDB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fld id="{6338CFA7-985D-43A3-ADFF-4843314EFE8D}" type="slidenum">
              <a:rPr lang="zh-CN" altLang="en-US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10</a:t>
            </a:fld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endParaRPr lang="zh-CN" altLang="en-US" b="1" dirty="0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0FFB9BF-3E82-4A84-B7CC-19E03AE34D5D}"/>
              </a:ext>
            </a:extLst>
          </p:cNvPr>
          <p:cNvSpPr txBox="1"/>
          <p:nvPr/>
        </p:nvSpPr>
        <p:spPr>
          <a:xfrm>
            <a:off x="-1524000" y="233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rgbClr val="3333FF"/>
                </a:solidFill>
                <a:latin typeface="SimHei" panose="02010609060101010101" pitchFamily="49" charset="-122"/>
                <a:ea typeface="SimHei" panose="02010609060101010101" pitchFamily="49" charset="-122"/>
                <a:cs typeface="Calibri" panose="020F0502020204030204" pitchFamily="34" charset="0"/>
              </a:rPr>
              <a:t>二维无定形黑磷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864CDA0-1194-D74A-9397-F34E02AA5288}"/>
              </a:ext>
            </a:extLst>
          </p:cNvPr>
          <p:cNvSpPr/>
          <p:nvPr/>
        </p:nvSpPr>
        <p:spPr>
          <a:xfrm>
            <a:off x="678019" y="5604083"/>
            <a:ext cx="8016554" cy="875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通过测量空间不同位置的</a:t>
            </a:r>
            <a:r>
              <a:rPr lang="zh-CN" altLang="en-US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反射率改变量</a:t>
            </a:r>
            <a:r>
              <a:rPr lang="zh-CN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，拟合</a:t>
            </a:r>
            <a:r>
              <a:rPr lang="zh-CN" altLang="en-US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得到</a:t>
            </a:r>
            <a:r>
              <a:rPr lang="zh-CN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激子扩散系数约为</a:t>
            </a:r>
            <a:r>
              <a:rPr lang="en-US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5 cm</a:t>
            </a:r>
            <a:r>
              <a:rPr lang="en-US" altLang="zh-CN" baseline="3000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2</a:t>
            </a:r>
            <a:r>
              <a:rPr lang="en-US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/s</a:t>
            </a:r>
            <a:r>
              <a:rPr lang="zh-CN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，进一步推导得到激子的扩散长度为</a:t>
            </a:r>
            <a:r>
              <a:rPr lang="en-US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450 nm</a:t>
            </a:r>
            <a:r>
              <a:rPr lang="zh-CN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，寿命为</a:t>
            </a:r>
            <a:r>
              <a:rPr lang="en-US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400 </a:t>
            </a:r>
            <a:r>
              <a:rPr lang="en-US" altLang="zh-CN" dirty="0" err="1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ps</a:t>
            </a:r>
            <a:endParaRPr lang="zh-CN" altLang="zh-CN" dirty="0">
              <a:solidFill>
                <a:srgbClr val="4472C4"/>
              </a:solidFill>
              <a:latin typeface="Calibri" panose="020F0502020204030204" pitchFamily="34" charset="0"/>
              <a:ea typeface="SimHei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DE34134-AD7E-D644-AA92-2AB028C69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626" y="1240115"/>
            <a:ext cx="4117465" cy="235146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DA656DE-065F-1D4D-AFD5-16F5DFBFA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66" y="1064497"/>
            <a:ext cx="3418060" cy="455338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7409F7E-D582-534F-B706-F8EC6C471FF9}"/>
              </a:ext>
            </a:extLst>
          </p:cNvPr>
          <p:cNvSpPr txBox="1"/>
          <p:nvPr/>
        </p:nvSpPr>
        <p:spPr>
          <a:xfrm>
            <a:off x="5226037" y="4243889"/>
            <a:ext cx="20933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4472C4"/>
                </a:solidFill>
              </a:rPr>
              <a:t>w</a:t>
            </a:r>
            <a:r>
              <a:rPr lang="en-US" altLang="zh-CN" sz="2000" baseline="30000" dirty="0">
                <a:solidFill>
                  <a:srgbClr val="4472C4"/>
                </a:solidFill>
              </a:rPr>
              <a:t>2</a:t>
            </a:r>
            <a:r>
              <a:rPr lang="en-US" altLang="zh-CN" sz="2000" dirty="0">
                <a:solidFill>
                  <a:srgbClr val="4472C4"/>
                </a:solidFill>
              </a:rPr>
              <a:t>=</a:t>
            </a:r>
            <a:r>
              <a:rPr lang="zh-CN" altLang="en-US" sz="2000" dirty="0">
                <a:solidFill>
                  <a:srgbClr val="4472C4"/>
                </a:solidFill>
              </a:rPr>
              <a:t> </a:t>
            </a:r>
            <a:r>
              <a:rPr lang="en-US" altLang="zh-CN" sz="2000" dirty="0">
                <a:solidFill>
                  <a:srgbClr val="4472C4"/>
                </a:solidFill>
              </a:rPr>
              <a:t>w</a:t>
            </a:r>
            <a:r>
              <a:rPr lang="en-US" altLang="zh-CN" sz="2000" baseline="-25000" dirty="0">
                <a:solidFill>
                  <a:srgbClr val="4472C4"/>
                </a:solidFill>
              </a:rPr>
              <a:t>0</a:t>
            </a:r>
            <a:r>
              <a:rPr lang="en-US" altLang="zh-CN" sz="2000" baseline="30000" dirty="0">
                <a:solidFill>
                  <a:srgbClr val="4472C4"/>
                </a:solidFill>
              </a:rPr>
              <a:t>2</a:t>
            </a:r>
            <a:r>
              <a:rPr lang="en-US" altLang="zh-CN" sz="2000" dirty="0">
                <a:solidFill>
                  <a:srgbClr val="4472C4"/>
                </a:solidFill>
              </a:rPr>
              <a:t>+11.09·D·t</a:t>
            </a:r>
          </a:p>
          <a:p>
            <a:r>
              <a:rPr lang="en-US" altLang="zh-CN" sz="2000" dirty="0">
                <a:solidFill>
                  <a:srgbClr val="4472C4"/>
                </a:solidFill>
              </a:rPr>
              <a:t>D</a:t>
            </a:r>
            <a:r>
              <a:rPr lang="zh-CN" altLang="en-US" sz="2000" dirty="0">
                <a:solidFill>
                  <a:srgbClr val="4472C4"/>
                </a:solidFill>
              </a:rPr>
              <a:t>  </a:t>
            </a:r>
            <a:r>
              <a:rPr lang="en-US" altLang="zh-CN" sz="2000" dirty="0">
                <a:solidFill>
                  <a:srgbClr val="4472C4"/>
                </a:solidFill>
              </a:rPr>
              <a:t>=</a:t>
            </a:r>
            <a:r>
              <a:rPr lang="zh-CN" altLang="en-US" sz="2000" dirty="0">
                <a:solidFill>
                  <a:srgbClr val="4472C4"/>
                </a:solidFill>
              </a:rPr>
              <a:t> </a:t>
            </a:r>
            <a:r>
              <a:rPr lang="en-US" altLang="zh-CN" sz="2000" dirty="0">
                <a:solidFill>
                  <a:srgbClr val="4472C4"/>
                </a:solidFill>
              </a:rPr>
              <a:t>5.3±0.5cm</a:t>
            </a:r>
            <a:r>
              <a:rPr lang="en-US" altLang="zh-CN" sz="2000" baseline="30000" dirty="0">
                <a:solidFill>
                  <a:srgbClr val="4472C4"/>
                </a:solidFill>
              </a:rPr>
              <a:t>2</a:t>
            </a:r>
            <a:r>
              <a:rPr lang="en-US" altLang="zh-CN" sz="2000" dirty="0">
                <a:solidFill>
                  <a:srgbClr val="4472C4"/>
                </a:solidFill>
              </a:rPr>
              <a:t>/s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68FF4D8-FD28-FB45-9996-375FB9AB59A5}"/>
              </a:ext>
            </a:extLst>
          </p:cNvPr>
          <p:cNvSpPr/>
          <p:nvPr/>
        </p:nvSpPr>
        <p:spPr>
          <a:xfrm>
            <a:off x="0" y="6590671"/>
            <a:ext cx="165462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dirty="0"/>
              <a:t>2017 2D Mater. 4 025063</a:t>
            </a:r>
            <a:endParaRPr lang="zh-CN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666742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3A76FC7-3A26-4522-9DEE-CF9668EDB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fld id="{6338CFA7-985D-43A3-ADFF-4843314EFE8D}" type="slidenum">
              <a:rPr lang="zh-CN" altLang="en-US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11</a:t>
            </a:fld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endParaRPr lang="zh-CN" altLang="en-US" b="1" dirty="0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0FFB9BF-3E82-4A84-B7CC-19E03AE34D5D}"/>
              </a:ext>
            </a:extLst>
          </p:cNvPr>
          <p:cNvSpPr txBox="1"/>
          <p:nvPr/>
        </p:nvSpPr>
        <p:spPr>
          <a:xfrm>
            <a:off x="-1524000" y="233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rgbClr val="3333FF"/>
                </a:solidFill>
                <a:latin typeface="SimHei" panose="02010609060101010101" pitchFamily="49" charset="-122"/>
                <a:ea typeface="SimHei" panose="02010609060101010101" pitchFamily="49" charset="-122"/>
                <a:cs typeface="Calibri" panose="020F0502020204030204" pitchFamily="34" charset="0"/>
              </a:rPr>
              <a:t>二维无定形黑磷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787B293-DEA3-5C42-A116-2DF38D8FC4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" r="-1"/>
          <a:stretch/>
        </p:blipFill>
        <p:spPr>
          <a:xfrm>
            <a:off x="931982" y="1550297"/>
            <a:ext cx="3383759" cy="286058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319CAF5-801F-5947-9F7B-971C17D2FD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193" y="1550297"/>
            <a:ext cx="3567814" cy="286058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ACB59F7-0DE0-0842-BE4D-60C31FA10CFA}"/>
              </a:ext>
            </a:extLst>
          </p:cNvPr>
          <p:cNvSpPr txBox="1"/>
          <p:nvPr/>
        </p:nvSpPr>
        <p:spPr>
          <a:xfrm>
            <a:off x="931982" y="4436777"/>
            <a:ext cx="7141825" cy="1445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zh-CN" altLang="en-US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构建范德华异质结，观察到单层</a:t>
            </a:r>
            <a:r>
              <a:rPr lang="en-US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WS</a:t>
            </a:r>
            <a:r>
              <a:rPr lang="en-US" altLang="zh-CN" baseline="-2500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2</a:t>
            </a:r>
            <a:r>
              <a:rPr lang="zh-CN" altLang="en-US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到</a:t>
            </a:r>
            <a:r>
              <a:rPr lang="en-US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a-BP</a:t>
            </a:r>
            <a:r>
              <a:rPr lang="zh-CN" altLang="en-US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发生了空穴转移，而</a:t>
            </a:r>
            <a:r>
              <a:rPr lang="en-US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a-BP</a:t>
            </a:r>
            <a:r>
              <a:rPr lang="zh-CN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中的电子由于非晶材料电子的局域性，不能转移到</a:t>
            </a:r>
            <a:r>
              <a:rPr lang="en-US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WS</a:t>
            </a:r>
            <a:r>
              <a:rPr lang="en-US" altLang="zh-CN" baseline="-2500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2</a:t>
            </a:r>
            <a:r>
              <a:rPr lang="zh-CN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上 </a:t>
            </a:r>
            <a:endParaRPr lang="en-US" altLang="zh-CN" dirty="0">
              <a:solidFill>
                <a:srgbClr val="4472C4"/>
              </a:solidFill>
              <a:latin typeface="Calibri" panose="020F0502020204030204" pitchFamily="34" charset="0"/>
              <a:ea typeface="SimHei" panose="02010609060101010101" pitchFamily="49" charset="-122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在其间引入</a:t>
            </a:r>
            <a:r>
              <a:rPr lang="en-US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h-BN</a:t>
            </a:r>
            <a:r>
              <a:rPr lang="zh-CN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能够有效地控制空穴的传输过程</a:t>
            </a:r>
            <a:r>
              <a:rPr lang="zh-CN" altLang="en-US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，</a:t>
            </a:r>
            <a:r>
              <a:rPr lang="zh-CN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避免光谱的淬灭 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CA99773-0122-134A-92F2-C2C950341D49}"/>
              </a:ext>
            </a:extLst>
          </p:cNvPr>
          <p:cNvSpPr/>
          <p:nvPr/>
        </p:nvSpPr>
        <p:spPr>
          <a:xfrm>
            <a:off x="0" y="6590671"/>
            <a:ext cx="222368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dirty="0"/>
              <a:t>Nanoscale </a:t>
            </a:r>
            <a:r>
              <a:rPr lang="en-US" altLang="zh-CN" sz="1100" dirty="0" err="1"/>
              <a:t>Horiz</a:t>
            </a:r>
            <a:r>
              <a:rPr lang="en-US" altLang="zh-CN" sz="1100" dirty="0"/>
              <a:t>., 2019, 4, 236--242</a:t>
            </a:r>
            <a:endParaRPr lang="zh-CN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029644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3A76FC7-3A26-4522-9DEE-CF9668EDB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b="1" dirty="0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fld id="{6338CFA7-985D-43A3-ADFF-4843314EFE8D}" type="slidenum">
              <a:rPr lang="zh-CN" altLang="en-US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12</a:t>
            </a:fld>
            <a:r>
              <a:rPr lang="en-US" altLang="zh-CN" b="1" dirty="0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endParaRPr lang="zh-CN" altLang="en-US" b="1" dirty="0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0FFB9BF-3E82-4A84-B7CC-19E03AE34D5D}"/>
              </a:ext>
            </a:extLst>
          </p:cNvPr>
          <p:cNvSpPr txBox="1"/>
          <p:nvPr/>
        </p:nvSpPr>
        <p:spPr>
          <a:xfrm>
            <a:off x="-1524000" y="233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rgbClr val="3333FF"/>
                </a:solidFill>
                <a:latin typeface="SimHei" panose="02010609060101010101" pitchFamily="49" charset="-122"/>
                <a:ea typeface="SimHei" panose="02010609060101010101" pitchFamily="49" charset="-122"/>
                <a:cs typeface="Calibri" panose="020F0502020204030204" pitchFamily="34" charset="0"/>
              </a:rPr>
              <a:t>二维无定形磷复合材料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2F7B80B-5CB0-5C47-966E-725FEB65B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4" y="1439818"/>
            <a:ext cx="2858418" cy="224077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E3C2583-04F7-7D4A-9E46-20AAE6604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50" y="3827845"/>
            <a:ext cx="3043565" cy="209562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3AE39AEA-E3E5-B440-8065-A336BA1E1ECE}"/>
              </a:ext>
            </a:extLst>
          </p:cNvPr>
          <p:cNvSpPr txBox="1"/>
          <p:nvPr/>
        </p:nvSpPr>
        <p:spPr>
          <a:xfrm>
            <a:off x="3981658" y="2055838"/>
            <a:ext cx="4300194" cy="1291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a-P/C</a:t>
            </a:r>
            <a:r>
              <a:rPr lang="zh-CN" altLang="en-US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复合材料作锂电池阳极时，具有</a:t>
            </a:r>
            <a:r>
              <a:rPr lang="en-US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2355</a:t>
            </a:r>
            <a:r>
              <a:rPr lang="zh-CN" altLang="en-US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mAh·g</a:t>
            </a:r>
            <a:r>
              <a:rPr lang="en-US" altLang="zh-CN" baseline="3000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-1</a:t>
            </a:r>
            <a:r>
              <a:rPr lang="zh-CN" altLang="en-US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的存储容量，经过</a:t>
            </a:r>
            <a:r>
              <a:rPr lang="en-US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100</a:t>
            </a:r>
            <a:r>
              <a:rPr lang="zh-CN" altLang="en-US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个循环后仍能保持</a:t>
            </a:r>
            <a:r>
              <a:rPr lang="en-US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90%</a:t>
            </a:r>
            <a:r>
              <a:rPr lang="zh-CN" altLang="en-US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的存储容量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F9053C0-AEF7-8C49-BFD6-FC2CCEEADDD6}"/>
              </a:ext>
            </a:extLst>
          </p:cNvPr>
          <p:cNvSpPr txBox="1"/>
          <p:nvPr/>
        </p:nvSpPr>
        <p:spPr>
          <a:xfrm>
            <a:off x="3981659" y="4156472"/>
            <a:ext cx="4406204" cy="1291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无定形</a:t>
            </a:r>
            <a:r>
              <a:rPr lang="en-US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Co-P/BP</a:t>
            </a:r>
            <a:r>
              <a:rPr lang="zh-CN" altLang="en-US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的导带位于</a:t>
            </a:r>
            <a:r>
              <a:rPr lang="en-US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H</a:t>
            </a:r>
            <a:r>
              <a:rPr lang="en-US" altLang="zh-CN" baseline="-2500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2</a:t>
            </a:r>
            <a:r>
              <a:rPr lang="en-US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O/H</a:t>
            </a:r>
            <a:r>
              <a:rPr lang="en-US" altLang="zh-CN" baseline="-2500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2</a:t>
            </a:r>
            <a:r>
              <a:rPr lang="zh-CN" altLang="en-US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还原电位的顶部，因此非常适合作为析氢光催化剂，</a:t>
            </a:r>
            <a:r>
              <a:rPr lang="en-US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353</a:t>
            </a:r>
            <a:r>
              <a:rPr lang="zh-CN" altLang="en-US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K</a:t>
            </a:r>
            <a:r>
              <a:rPr lang="zh-CN" altLang="en-US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温度下能量转换效率在</a:t>
            </a:r>
            <a:r>
              <a:rPr lang="en-US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5.4%</a:t>
            </a:r>
            <a:r>
              <a:rPr lang="zh-CN" altLang="en-US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以上</a:t>
            </a:r>
            <a:endParaRPr lang="en-US" altLang="zh-CN" dirty="0">
              <a:solidFill>
                <a:srgbClr val="4472C4"/>
              </a:solidFill>
              <a:latin typeface="Calibri" panose="020F0502020204030204" pitchFamily="34" charset="0"/>
              <a:ea typeface="SimHe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FAB7BD9-87CC-9D4E-912F-D2B312561A84}"/>
              </a:ext>
            </a:extLst>
          </p:cNvPr>
          <p:cNvSpPr/>
          <p:nvPr/>
        </p:nvSpPr>
        <p:spPr>
          <a:xfrm>
            <a:off x="-21674" y="6582958"/>
            <a:ext cx="269977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dirty="0"/>
              <a:t>NATURE COMMUNICATIONS  (2018) 9:1397</a:t>
            </a:r>
            <a:endParaRPr lang="zh-CN" altLang="en-US" sz="110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86E37D8-5072-974A-B4FB-964DD0827D9E}"/>
              </a:ext>
            </a:extLst>
          </p:cNvPr>
          <p:cNvSpPr/>
          <p:nvPr/>
        </p:nvSpPr>
        <p:spPr>
          <a:xfrm>
            <a:off x="-37298" y="6335952"/>
            <a:ext cx="24224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dirty="0"/>
              <a:t>Chem. </a:t>
            </a:r>
            <a:r>
              <a:rPr lang="en-US" altLang="zh-CN" sz="1100" dirty="0" err="1"/>
              <a:t>Commun</a:t>
            </a:r>
            <a:r>
              <a:rPr lang="en-US" altLang="zh-CN" sz="1100" dirty="0"/>
              <a:t>., 2012, 48, 8931–8933</a:t>
            </a:r>
            <a:endParaRPr lang="zh-CN" altLang="en-US" sz="1100" dirty="0"/>
          </a:p>
        </p:txBody>
      </p:sp>
    </p:spTree>
    <p:extLst>
      <p:ext uri="{BB962C8B-B14F-4D97-AF65-F5344CB8AC3E}">
        <p14:creationId xmlns:p14="http://schemas.microsoft.com/office/powerpoint/2010/main" val="4279855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3A76FC7-3A26-4522-9DEE-CF9668EDB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fld id="{6338CFA7-985D-43A3-ADFF-4843314EFE8D}" type="slidenum">
              <a:rPr lang="zh-CN" altLang="en-US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13</a:t>
            </a:fld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endParaRPr lang="zh-CN" altLang="en-US" b="1" dirty="0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0FFB9BF-3E82-4A84-B7CC-19E03AE34D5D}"/>
              </a:ext>
            </a:extLst>
          </p:cNvPr>
          <p:cNvSpPr txBox="1"/>
          <p:nvPr/>
        </p:nvSpPr>
        <p:spPr>
          <a:xfrm>
            <a:off x="-1524000" y="233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rgbClr val="3333FF"/>
                </a:solidFill>
                <a:latin typeface="SimHei" panose="02010609060101010101" pitchFamily="49" charset="-122"/>
                <a:ea typeface="SimHei" panose="02010609060101010101" pitchFamily="49" charset="-122"/>
                <a:cs typeface="Calibri" panose="020F0502020204030204" pitchFamily="34" charset="0"/>
              </a:rPr>
              <a:t>二维无定形氮化硼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6143B32-907C-4D5A-AD07-68B20531B2FF}"/>
              </a:ext>
            </a:extLst>
          </p:cNvPr>
          <p:cNvSpPr/>
          <p:nvPr/>
        </p:nvSpPr>
        <p:spPr>
          <a:xfrm>
            <a:off x="5204445" y="1919539"/>
            <a:ext cx="3407119" cy="1689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accent1"/>
                </a:solidFill>
                <a:latin typeface="SimHei" panose="02010609060101010101" pitchFamily="49" charset="-122"/>
                <a:ea typeface="SimHei" panose="02010609060101010101" pitchFamily="49" charset="-122"/>
                <a:cs typeface="Calibri" panose="020F0502020204030204" pitchFamily="34" charset="0"/>
              </a:rPr>
              <a:t>高分辨电镜图像下，无明显晶向或周期性结构；</a:t>
            </a:r>
            <a:endParaRPr lang="en-US" altLang="zh-CN" dirty="0">
              <a:solidFill>
                <a:schemeClr val="accent1"/>
              </a:solidFill>
              <a:latin typeface="SimHei" panose="02010609060101010101" pitchFamily="49" charset="-122"/>
              <a:ea typeface="SimHei" panose="02010609060101010101" pitchFamily="49" charset="-122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accent1"/>
                </a:solidFill>
                <a:latin typeface="SimHei" panose="02010609060101010101" pitchFamily="49" charset="-122"/>
                <a:ea typeface="SimHei" panose="02010609060101010101" pitchFamily="49" charset="-122"/>
                <a:cs typeface="Calibri" panose="020F0502020204030204" pitchFamily="34" charset="0"/>
              </a:rPr>
              <a:t>衍射图样下，无衍射点或衍射带，整体呈弥散状；</a:t>
            </a:r>
            <a:endParaRPr lang="en-US" altLang="zh-CN" dirty="0">
              <a:solidFill>
                <a:schemeClr val="accent1"/>
              </a:solidFill>
              <a:latin typeface="SimHei" panose="02010609060101010101" pitchFamily="49" charset="-122"/>
              <a:ea typeface="SimHei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1A6763D-6095-1741-B2B9-1D73E8F1F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454" y="1629198"/>
            <a:ext cx="1863520" cy="189953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FA6E95F-8104-BD45-84A5-262F1DD44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1976" y="1637331"/>
            <a:ext cx="1881610" cy="189953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6F478A9-128E-7042-8646-51E7F6517D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14" y="3949228"/>
            <a:ext cx="3032419" cy="2237031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51544620-85FE-484D-BAC4-4AA4416DFEE3}"/>
              </a:ext>
            </a:extLst>
          </p:cNvPr>
          <p:cNvGrpSpPr/>
          <p:nvPr/>
        </p:nvGrpSpPr>
        <p:grpSpPr>
          <a:xfrm>
            <a:off x="3298786" y="3949228"/>
            <a:ext cx="1678329" cy="2241877"/>
            <a:chOff x="3831220" y="3952168"/>
            <a:chExt cx="1678329" cy="224187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0636ADA0-83F2-1843-A0CC-3ECB98B6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8539" y="3952168"/>
              <a:ext cx="1591010" cy="2241877"/>
            </a:xfrm>
            <a:prstGeom prst="rect">
              <a:avLst/>
            </a:prstGeom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713E6EE2-E35E-944A-AFC6-2E190E28E986}"/>
                </a:ext>
              </a:extLst>
            </p:cNvPr>
            <p:cNvSpPr/>
            <p:nvPr/>
          </p:nvSpPr>
          <p:spPr>
            <a:xfrm>
              <a:off x="3831220" y="4768770"/>
              <a:ext cx="156632" cy="10880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41607027-045E-5249-8E81-542F17D9F7CB}"/>
              </a:ext>
            </a:extLst>
          </p:cNvPr>
          <p:cNvSpPr/>
          <p:nvPr/>
        </p:nvSpPr>
        <p:spPr>
          <a:xfrm>
            <a:off x="5204445" y="4304165"/>
            <a:ext cx="3532441" cy="1291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accent1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拉曼光谱中，晶态</a:t>
            </a:r>
            <a:r>
              <a:rPr lang="en-US" altLang="zh-CN" dirty="0">
                <a:solidFill>
                  <a:schemeClr val="accent1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BN</a:t>
            </a:r>
            <a:r>
              <a:rPr lang="zh-CN" altLang="en-US" dirty="0">
                <a:solidFill>
                  <a:schemeClr val="accent1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标志性的</a:t>
            </a:r>
            <a:r>
              <a:rPr lang="en-US" altLang="zh-CN" dirty="0">
                <a:solidFill>
                  <a:schemeClr val="accent1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E</a:t>
            </a:r>
            <a:r>
              <a:rPr lang="en-US" altLang="zh-CN" baseline="-25000" dirty="0">
                <a:solidFill>
                  <a:schemeClr val="accent1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2g</a:t>
            </a:r>
            <a:r>
              <a:rPr lang="zh-CN" altLang="en-US" dirty="0">
                <a:solidFill>
                  <a:schemeClr val="accent1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峰缺失，退火后重新出现，说明无定形的</a:t>
            </a:r>
            <a:r>
              <a:rPr lang="en-US" altLang="zh-CN" dirty="0">
                <a:solidFill>
                  <a:schemeClr val="accent1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BN</a:t>
            </a:r>
            <a:r>
              <a:rPr lang="zh-CN" altLang="en-US" dirty="0">
                <a:solidFill>
                  <a:schemeClr val="accent1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又转变为了晶态</a:t>
            </a:r>
            <a:endParaRPr lang="en-US" altLang="zh-CN" dirty="0">
              <a:solidFill>
                <a:schemeClr val="accent1"/>
              </a:solidFill>
              <a:latin typeface="Calibri" panose="020F0502020204030204" pitchFamily="34" charset="0"/>
              <a:ea typeface="SimHe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4564FBD-CEA8-48F4-9B3D-A73803DC26D2}"/>
              </a:ext>
            </a:extLst>
          </p:cNvPr>
          <p:cNvSpPr/>
          <p:nvPr/>
        </p:nvSpPr>
        <p:spPr>
          <a:xfrm>
            <a:off x="0" y="6427113"/>
            <a:ext cx="3677353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100" i="1" dirty="0" err="1"/>
              <a:t>Glavin</a:t>
            </a:r>
            <a:r>
              <a:rPr lang="en-US" altLang="zh-CN" sz="1100" i="1" dirty="0"/>
              <a:t> et al. Adv. </a:t>
            </a:r>
            <a:r>
              <a:rPr lang="en-US" altLang="zh-CN" sz="1100" i="1" dirty="0" err="1"/>
              <a:t>Funct</a:t>
            </a:r>
            <a:r>
              <a:rPr lang="en-US" altLang="zh-CN" sz="1100" i="1" dirty="0"/>
              <a:t>. Mater. 26, 2640 (2016)</a:t>
            </a:r>
          </a:p>
          <a:p>
            <a:r>
              <a:rPr lang="en-US" altLang="zh-CN" sz="1100" i="1" dirty="0" err="1"/>
              <a:t>Seokmo</a:t>
            </a:r>
            <a:r>
              <a:rPr lang="en-US" altLang="zh-CN" sz="1100" i="1" dirty="0"/>
              <a:t> Hong, et al.</a:t>
            </a:r>
            <a:r>
              <a:rPr lang="zh-CN" altLang="en-US" sz="1100" i="1" dirty="0"/>
              <a:t> </a:t>
            </a:r>
            <a:r>
              <a:rPr lang="en-US" altLang="zh-CN" sz="1100" i="1" dirty="0"/>
              <a:t>Nature 582, 511(2020)</a:t>
            </a:r>
          </a:p>
        </p:txBody>
      </p:sp>
    </p:spTree>
    <p:extLst>
      <p:ext uri="{BB962C8B-B14F-4D97-AF65-F5344CB8AC3E}">
        <p14:creationId xmlns:p14="http://schemas.microsoft.com/office/powerpoint/2010/main" val="867952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3A76FC7-3A26-4522-9DEE-CF9668EDB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fld id="{6338CFA7-985D-43A3-ADFF-4843314EFE8D}" type="slidenum">
              <a:rPr lang="zh-CN" altLang="en-US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14</a:t>
            </a:fld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endParaRPr lang="zh-CN" altLang="en-US" b="1" dirty="0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0FFB9BF-3E82-4A84-B7CC-19E03AE34D5D}"/>
              </a:ext>
            </a:extLst>
          </p:cNvPr>
          <p:cNvSpPr txBox="1"/>
          <p:nvPr/>
        </p:nvSpPr>
        <p:spPr>
          <a:xfrm>
            <a:off x="-1524000" y="233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rgbClr val="3333FF"/>
                </a:solidFill>
                <a:latin typeface="SimHei" panose="02010609060101010101" pitchFamily="49" charset="-122"/>
                <a:ea typeface="SimHei" panose="02010609060101010101" pitchFamily="49" charset="-122"/>
                <a:cs typeface="Calibri" panose="020F0502020204030204" pitchFamily="34" charset="0"/>
              </a:rPr>
              <a:t>二维无定形氮化硼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BB22A76-8BC7-DF4F-8686-2189E44BD34C}"/>
              </a:ext>
            </a:extLst>
          </p:cNvPr>
          <p:cNvSpPr/>
          <p:nvPr/>
        </p:nvSpPr>
        <p:spPr>
          <a:xfrm>
            <a:off x="3799456" y="1575929"/>
            <a:ext cx="4931306" cy="875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600</a:t>
            </a:r>
            <a:r>
              <a:rPr lang="zh-CN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度</a:t>
            </a:r>
            <a:r>
              <a:rPr lang="zh-CN" altLang="en-US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下</a:t>
            </a:r>
            <a:r>
              <a:rPr lang="zh-CN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退火</a:t>
            </a:r>
            <a:r>
              <a:rPr lang="en-US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1</a:t>
            </a:r>
            <a:r>
              <a:rPr lang="zh-CN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小时，可以看到</a:t>
            </a:r>
            <a:r>
              <a:rPr lang="en-US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a-BN</a:t>
            </a:r>
            <a:r>
              <a:rPr lang="zh-CN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对</a:t>
            </a:r>
            <a:r>
              <a:rPr lang="en-US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Co</a:t>
            </a:r>
            <a:r>
              <a:rPr lang="zh-CN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和</a:t>
            </a:r>
            <a:r>
              <a:rPr lang="en-US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Si</a:t>
            </a:r>
            <a:r>
              <a:rPr lang="zh-CN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仍保持很好的隔离性能</a:t>
            </a:r>
            <a:r>
              <a:rPr lang="zh-CN" altLang="en-US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，</a:t>
            </a:r>
            <a:r>
              <a:rPr kumimoji="1" lang="en-US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 Co</a:t>
            </a:r>
            <a:r>
              <a:rPr kumimoji="1" lang="zh-CN" altLang="en-US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和</a:t>
            </a:r>
            <a:r>
              <a:rPr kumimoji="1" lang="en-US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Si</a:t>
            </a:r>
            <a:r>
              <a:rPr kumimoji="1" lang="zh-CN" altLang="en-US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都没有明显的扩散</a:t>
            </a:r>
            <a:endParaRPr lang="zh-CN" altLang="en-US" dirty="0">
              <a:solidFill>
                <a:srgbClr val="4472C4"/>
              </a:solidFill>
              <a:latin typeface="Calibri" panose="020F0502020204030204" pitchFamily="34" charset="0"/>
              <a:ea typeface="SimHei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2F16600-6109-0340-92EF-A4A9775E89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1" t="5369" r="5172" b="3633"/>
          <a:stretch/>
        </p:blipFill>
        <p:spPr>
          <a:xfrm>
            <a:off x="1643606" y="1268946"/>
            <a:ext cx="1910816" cy="21600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E0321D8-53CC-2148-800C-CF3151465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004" y="4322877"/>
            <a:ext cx="2467418" cy="1757494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D5645C35-2B9B-234F-963D-E9691E804D20}"/>
              </a:ext>
            </a:extLst>
          </p:cNvPr>
          <p:cNvGrpSpPr/>
          <p:nvPr/>
        </p:nvGrpSpPr>
        <p:grpSpPr>
          <a:xfrm>
            <a:off x="4651466" y="2725155"/>
            <a:ext cx="2722060" cy="2071949"/>
            <a:chOff x="4317358" y="2858947"/>
            <a:chExt cx="2722060" cy="2071949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2CC350-D6D1-B44B-B057-D0C2A8D66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0" y="2859128"/>
              <a:ext cx="2467418" cy="2071768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D397D767-C17C-DF42-8121-6DA392EA1334}"/>
                </a:ext>
              </a:extLst>
            </p:cNvPr>
            <p:cNvSpPr/>
            <p:nvPr/>
          </p:nvSpPr>
          <p:spPr>
            <a:xfrm>
              <a:off x="4317358" y="2858947"/>
              <a:ext cx="625033" cy="231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9C471B55-7585-1D43-B8C0-A713DD2BC70E}"/>
              </a:ext>
            </a:extLst>
          </p:cNvPr>
          <p:cNvSpPr/>
          <p:nvPr/>
        </p:nvSpPr>
        <p:spPr>
          <a:xfrm>
            <a:off x="3856606" y="4977358"/>
            <a:ext cx="4671933" cy="1291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在温和的升温下，不被</a:t>
            </a:r>
            <a:r>
              <a:rPr lang="en-US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a-BN</a:t>
            </a:r>
            <a:r>
              <a:rPr lang="zh-CN" altLang="en-US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保护的</a:t>
            </a:r>
            <a:r>
              <a:rPr lang="en-US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MoTe</a:t>
            </a:r>
            <a:r>
              <a:rPr lang="en-US" altLang="zh-CN" baseline="-2500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2</a:t>
            </a:r>
            <a:r>
              <a:rPr lang="zh-CN" altLang="en-US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会很快退化，</a:t>
            </a:r>
            <a:r>
              <a:rPr lang="en-US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E</a:t>
            </a:r>
            <a:r>
              <a:rPr lang="en-US" altLang="zh-CN" baseline="3000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1</a:t>
            </a:r>
            <a:r>
              <a:rPr lang="en-US" altLang="zh-CN" baseline="-2500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2g</a:t>
            </a:r>
            <a:r>
              <a:rPr lang="zh-CN" altLang="en-US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峰强度迅速减小，而被</a:t>
            </a:r>
            <a:r>
              <a:rPr lang="en-US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BN</a:t>
            </a:r>
            <a:r>
              <a:rPr lang="zh-CN" altLang="en-US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包裹的则退化很慢。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B853EBB-F4D3-934F-9094-7779CA8393F5}"/>
              </a:ext>
            </a:extLst>
          </p:cNvPr>
          <p:cNvSpPr/>
          <p:nvPr/>
        </p:nvSpPr>
        <p:spPr>
          <a:xfrm>
            <a:off x="0" y="6590671"/>
            <a:ext cx="223971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SCIENTIFIC REPORTS </a:t>
            </a:r>
            <a:r>
              <a:rPr lang="en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(2018) 8:8668 </a:t>
            </a:r>
            <a:endParaRPr lang="en" altLang="zh-CN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529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3A76FC7-3A26-4522-9DEE-CF9668EDB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fld id="{6338CFA7-985D-43A3-ADFF-4843314EFE8D}" type="slidenum">
              <a:rPr lang="zh-CN" altLang="en-US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15</a:t>
            </a:fld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endParaRPr lang="zh-CN" altLang="en-US" b="1" dirty="0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0FFB9BF-3E82-4A84-B7CC-19E03AE34D5D}"/>
              </a:ext>
            </a:extLst>
          </p:cNvPr>
          <p:cNvSpPr txBox="1"/>
          <p:nvPr/>
        </p:nvSpPr>
        <p:spPr>
          <a:xfrm>
            <a:off x="-1524000" y="233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rgbClr val="3333FF"/>
                </a:solidFill>
                <a:latin typeface="SimHei" panose="02010609060101010101" pitchFamily="49" charset="-122"/>
                <a:ea typeface="SimHei" panose="02010609060101010101" pitchFamily="49" charset="-122"/>
                <a:cs typeface="Calibri" panose="020F0502020204030204" pitchFamily="34" charset="0"/>
              </a:rPr>
              <a:t>二维无定形氮化硼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689DCAA-8FA7-1144-AA2F-3344E04D7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081" y="3470908"/>
            <a:ext cx="6877838" cy="17061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448D612-A718-3244-AAD2-3C7B1D53C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81" y="927542"/>
            <a:ext cx="2602626" cy="251288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085B54C-5CFE-9D4E-9912-E02FFB383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6801" y="1502840"/>
            <a:ext cx="4074118" cy="13622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43523A92-4629-EE45-A7C6-87C68B4C5275}"/>
                  </a:ext>
                </a:extLst>
              </p:cNvPr>
              <p:cNvSpPr/>
              <p:nvPr/>
            </p:nvSpPr>
            <p:spPr>
              <a:xfrm>
                <a:off x="933934" y="5137133"/>
                <a:ext cx="7581416" cy="12913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不同方法合成的</a:t>
                </a:r>
                <a:r>
                  <a:rPr lang="en-US" altLang="zh-CN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a-BN</a:t>
                </a:r>
                <a:r>
                  <a:rPr lang="zh-CN" altLang="en-US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的介电常数之间差异很大，</a:t>
                </a:r>
                <a:r>
                  <a:rPr lang="en-US" altLang="zh-CN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PECVD</a:t>
                </a:r>
                <a:r>
                  <a:rPr lang="zh-CN" altLang="en-US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方法能实现</a:t>
                </a:r>
                <a:r>
                  <a:rPr lang="en-US" altLang="zh-CN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1.16</a:t>
                </a:r>
                <a:r>
                  <a:rPr lang="zh-CN" altLang="en-US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的低介电常数</a:t>
                </a:r>
                <a:r>
                  <a:rPr lang="en-US" altLang="zh-CN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(</a:t>
                </a:r>
                <a:r>
                  <a:rPr lang="en-US" altLang="zh-CN" dirty="0">
                    <a:solidFill>
                      <a:srgbClr val="4472C4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Low-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4472C4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i="1">
                        <a:solidFill>
                          <a:srgbClr val="4472C4"/>
                        </a:solidFill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zh-CN" altLang="zh-CN" dirty="0">
                    <a:solidFill>
                      <a:srgbClr val="4472C4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)a-BN</a:t>
                </a:r>
                <a:r>
                  <a:rPr lang="zh-CN" altLang="en-US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，在半导体器件领域应用前景很大</a:t>
                </a:r>
                <a:endParaRPr lang="en-US" altLang="zh-CN" dirty="0">
                  <a:solidFill>
                    <a:srgbClr val="4472C4"/>
                  </a:solidFill>
                  <a:latin typeface="Calibri" panose="020F0502020204030204" pitchFamily="34" charset="0"/>
                  <a:ea typeface="SimHei" panose="02010609060101010101" pitchFamily="49" charset="-122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相比</a:t>
                </a:r>
                <a:r>
                  <a:rPr lang="en-US" altLang="zh-CN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h-BN</a:t>
                </a:r>
                <a:r>
                  <a:rPr lang="zh-CN" altLang="en-US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，</a:t>
                </a:r>
                <a:r>
                  <a:rPr lang="en-US" altLang="zh-CN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a-BN</a:t>
                </a:r>
                <a:r>
                  <a:rPr lang="zh-CN" altLang="en-US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具有较小的介电常数和很高的击穿电压</a:t>
                </a:r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43523A92-4629-EE45-A7C6-87C68B4C52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934" y="5137133"/>
                <a:ext cx="7581416" cy="1291379"/>
              </a:xfrm>
              <a:prstGeom prst="rect">
                <a:avLst/>
              </a:prstGeom>
              <a:blipFill>
                <a:blip r:embed="rId5"/>
                <a:stretch>
                  <a:fillRect l="-643" b="-70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>
            <a:extLst>
              <a:ext uri="{FF2B5EF4-FFF2-40B4-BE49-F238E27FC236}">
                <a16:creationId xmlns:a16="http://schemas.microsoft.com/office/drawing/2014/main" id="{7DD68973-33BC-477E-8F07-EF0D2B0D2F5D}"/>
              </a:ext>
            </a:extLst>
          </p:cNvPr>
          <p:cNvSpPr/>
          <p:nvPr/>
        </p:nvSpPr>
        <p:spPr>
          <a:xfrm>
            <a:off x="0" y="6427113"/>
            <a:ext cx="3677353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100" i="1" dirty="0" err="1"/>
              <a:t>Glavin</a:t>
            </a:r>
            <a:r>
              <a:rPr lang="en-US" altLang="zh-CN" sz="1100" i="1" dirty="0"/>
              <a:t> et al. Adv. </a:t>
            </a:r>
            <a:r>
              <a:rPr lang="en-US" altLang="zh-CN" sz="1100" i="1" dirty="0" err="1"/>
              <a:t>Funct</a:t>
            </a:r>
            <a:r>
              <a:rPr lang="en-US" altLang="zh-CN" sz="1100" i="1" dirty="0"/>
              <a:t>. Mater. 26, 2640 (2016)</a:t>
            </a:r>
          </a:p>
          <a:p>
            <a:r>
              <a:rPr lang="en-US" altLang="zh-CN" sz="1100" i="1" dirty="0" err="1"/>
              <a:t>Seokmo</a:t>
            </a:r>
            <a:r>
              <a:rPr lang="en-US" altLang="zh-CN" sz="1100" i="1" dirty="0"/>
              <a:t> Hong, et al.</a:t>
            </a:r>
            <a:r>
              <a:rPr lang="zh-CN" altLang="en-US" sz="1100" i="1" dirty="0"/>
              <a:t> </a:t>
            </a:r>
            <a:r>
              <a:rPr lang="en-US" altLang="zh-CN" sz="1100" i="1" dirty="0"/>
              <a:t>Nature 582, 511(2020)</a:t>
            </a:r>
          </a:p>
        </p:txBody>
      </p:sp>
    </p:spTree>
    <p:extLst>
      <p:ext uri="{BB962C8B-B14F-4D97-AF65-F5344CB8AC3E}">
        <p14:creationId xmlns:p14="http://schemas.microsoft.com/office/powerpoint/2010/main" val="2439369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3A76FC7-3A26-4522-9DEE-CF9668EDB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fld id="{6338CFA7-985D-43A3-ADFF-4843314EFE8D}" type="slidenum">
              <a:rPr lang="zh-CN" altLang="en-US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16</a:t>
            </a:fld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endParaRPr lang="zh-CN" altLang="en-US" b="1" dirty="0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0FFB9BF-3E82-4A84-B7CC-19E03AE34D5D}"/>
              </a:ext>
            </a:extLst>
          </p:cNvPr>
          <p:cNvSpPr txBox="1"/>
          <p:nvPr/>
        </p:nvSpPr>
        <p:spPr>
          <a:xfrm>
            <a:off x="-1524000" y="233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rgbClr val="3333FF"/>
                </a:solidFill>
                <a:latin typeface="SimHei" panose="02010609060101010101" pitchFamily="49" charset="-122"/>
                <a:ea typeface="SimHei" panose="02010609060101010101" pitchFamily="49" charset="-122"/>
                <a:cs typeface="Calibri" panose="020F0502020204030204" pitchFamily="34" charset="0"/>
              </a:rPr>
              <a:t>二维无定形氮化硼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0F59295-C179-B54E-B8B5-0531F48924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6" r="2579"/>
          <a:stretch/>
        </p:blipFill>
        <p:spPr>
          <a:xfrm>
            <a:off x="2014575" y="1216583"/>
            <a:ext cx="5114847" cy="319908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92C3FEC-5BEA-064F-BC4D-0B60D4A02330}"/>
              </a:ext>
            </a:extLst>
          </p:cNvPr>
          <p:cNvSpPr/>
          <p:nvPr/>
        </p:nvSpPr>
        <p:spPr>
          <a:xfrm>
            <a:off x="755574" y="4415666"/>
            <a:ext cx="7869680" cy="170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b="1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具有很好的场发射性能：</a:t>
            </a:r>
            <a:endParaRPr kumimoji="1" lang="en-US" altLang="zh-CN" dirty="0">
              <a:solidFill>
                <a:srgbClr val="4472C4"/>
              </a:solidFill>
              <a:latin typeface="Calibri" panose="020F0502020204030204" pitchFamily="34" charset="0"/>
              <a:ea typeface="SimHei" panose="02010609060101010101" pitchFamily="49" charset="-122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由于在</a:t>
            </a:r>
            <a:r>
              <a:rPr lang="en-US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a-BN</a:t>
            </a:r>
            <a:r>
              <a:rPr lang="zh-CN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中存在许多不同结构的微晶（例如立方相</a:t>
            </a:r>
            <a:r>
              <a:rPr lang="en-US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c-BN</a:t>
            </a:r>
            <a:r>
              <a:rPr lang="zh-CN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以及纤锌矿相</a:t>
            </a:r>
            <a:r>
              <a:rPr lang="en-US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w-BN</a:t>
            </a:r>
            <a:r>
              <a:rPr lang="zh-CN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等），这些不同的相有不同的能级结构，从而能够发生一级一级的电子转移，降低了场发射电压，</a:t>
            </a:r>
            <a:r>
              <a:rPr lang="zh-CN" altLang="en-US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提升了场发射电流，</a:t>
            </a:r>
            <a:r>
              <a:rPr lang="zh-CN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使得该材料有较好的场发射性能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F0F0EAD-26D9-7C49-AC50-B46B6DD71DA2}"/>
              </a:ext>
            </a:extLst>
          </p:cNvPr>
          <p:cNvSpPr/>
          <p:nvPr/>
        </p:nvSpPr>
        <p:spPr>
          <a:xfrm>
            <a:off x="0" y="6590671"/>
            <a:ext cx="3677353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100" i="1" dirty="0"/>
              <a:t>YN Li, et.</a:t>
            </a:r>
            <a:r>
              <a:rPr lang="zh-CN" altLang="en-US" sz="1100" i="1" dirty="0"/>
              <a:t> </a:t>
            </a:r>
            <a:r>
              <a:rPr lang="en-US" altLang="zh-CN" sz="1100" i="1" dirty="0"/>
              <a:t>al.</a:t>
            </a:r>
            <a:r>
              <a:rPr lang="zh-CN" altLang="en-US" sz="1100" i="1" dirty="0"/>
              <a:t> </a:t>
            </a:r>
            <a:r>
              <a:rPr lang="en-US" altLang="zh-CN" sz="1100" i="1" dirty="0"/>
              <a:t>J. Alloys Compd. 705, 734 (2017)</a:t>
            </a:r>
          </a:p>
        </p:txBody>
      </p:sp>
    </p:spTree>
    <p:extLst>
      <p:ext uri="{BB962C8B-B14F-4D97-AF65-F5344CB8AC3E}">
        <p14:creationId xmlns:p14="http://schemas.microsoft.com/office/powerpoint/2010/main" val="3194929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3A76FC7-3A26-4522-9DEE-CF9668EDB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fld id="{6338CFA7-985D-43A3-ADFF-4843314EFE8D}" type="slidenum">
              <a:rPr lang="zh-CN" altLang="en-US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17</a:t>
            </a:fld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endParaRPr lang="zh-CN" altLang="en-US" b="1" dirty="0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0FFB9BF-3E82-4A84-B7CC-19E03AE34D5D}"/>
              </a:ext>
            </a:extLst>
          </p:cNvPr>
          <p:cNvSpPr txBox="1"/>
          <p:nvPr/>
        </p:nvSpPr>
        <p:spPr>
          <a:xfrm>
            <a:off x="-1524000" y="233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rgbClr val="3333FF"/>
                </a:solidFill>
                <a:latin typeface="SimHei" panose="02010609060101010101" pitchFamily="49" charset="-122"/>
                <a:ea typeface="SimHei" panose="02010609060101010101" pitchFamily="49" charset="-122"/>
                <a:cs typeface="Calibri" panose="020F0502020204030204" pitchFamily="34" charset="0"/>
              </a:rPr>
              <a:t>二维无定形</a:t>
            </a:r>
            <a:r>
              <a:rPr kumimoji="1" lang="zh-CN" altLang="en-US" sz="3600" b="1" dirty="0">
                <a:solidFill>
                  <a:srgbClr val="3333FF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二硫化钼</a:t>
            </a:r>
            <a:endParaRPr kumimoji="1" lang="zh-CN" altLang="en-US" sz="3600" b="1" baseline="-25000" dirty="0">
              <a:solidFill>
                <a:srgbClr val="3333FF"/>
              </a:solidFill>
              <a:latin typeface="Calibri" panose="020F0502020204030204" pitchFamily="34" charset="0"/>
              <a:ea typeface="SimHe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7550093-0CBF-3C43-95F5-2599670DC047}"/>
              </a:ext>
            </a:extLst>
          </p:cNvPr>
          <p:cNvSpPr txBox="1"/>
          <p:nvPr/>
        </p:nvSpPr>
        <p:spPr>
          <a:xfrm>
            <a:off x="0" y="6596390"/>
            <a:ext cx="30319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ACS</a:t>
            </a:r>
            <a:r>
              <a:rPr kumimoji="1" lang="zh-CN" alt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Appl. Electron. Mater. </a:t>
            </a:r>
            <a:r>
              <a:rPr kumimoji="1"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2019, 1,  1314-1321</a:t>
            </a:r>
            <a:endParaRPr kumimoji="1" lang="zh-CN" alt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C56736-FFE7-2545-A4C1-929C06F06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006" y="1085939"/>
            <a:ext cx="6137433" cy="505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1467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3A76FC7-3A26-4522-9DEE-CF9668EDB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fld id="{6338CFA7-985D-43A3-ADFF-4843314EFE8D}" type="slidenum">
              <a:rPr lang="zh-CN" altLang="en-US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18</a:t>
            </a:fld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endParaRPr lang="zh-CN" altLang="en-US" b="1" dirty="0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0FFB9BF-3E82-4A84-B7CC-19E03AE34D5D}"/>
              </a:ext>
            </a:extLst>
          </p:cNvPr>
          <p:cNvSpPr txBox="1"/>
          <p:nvPr/>
        </p:nvSpPr>
        <p:spPr>
          <a:xfrm>
            <a:off x="-1524000" y="233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rgbClr val="3333FF"/>
                </a:solidFill>
                <a:latin typeface="SimHei" panose="02010609060101010101" pitchFamily="49" charset="-122"/>
                <a:ea typeface="SimHei" panose="02010609060101010101" pitchFamily="49" charset="-122"/>
                <a:cs typeface="Calibri" panose="020F0502020204030204" pitchFamily="34" charset="0"/>
              </a:rPr>
              <a:t>二维无定形</a:t>
            </a:r>
            <a:r>
              <a:rPr kumimoji="1" lang="zh-CN" altLang="en-US" sz="3600" b="1" dirty="0">
                <a:solidFill>
                  <a:srgbClr val="3333FF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二硫化钼</a:t>
            </a:r>
            <a:endParaRPr kumimoji="1" lang="zh-CN" altLang="en-US" sz="3600" b="1" baseline="-25000" dirty="0">
              <a:solidFill>
                <a:srgbClr val="3333FF"/>
              </a:solidFill>
              <a:latin typeface="Calibri" panose="020F0502020204030204" pitchFamily="34" charset="0"/>
              <a:ea typeface="SimHei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77C444C-942D-8D47-BD9F-1F6CDC59D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028" y="1018570"/>
            <a:ext cx="5261943" cy="42131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07E75AE0-53FD-514F-BF42-4BB34F4473E8}"/>
                  </a:ext>
                </a:extLst>
              </p:cNvPr>
              <p:cNvSpPr/>
              <p:nvPr/>
            </p:nvSpPr>
            <p:spPr>
              <a:xfrm>
                <a:off x="7108432" y="3571113"/>
                <a:ext cx="1317938" cy="782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en-US" sz="1600" kern="100" dirty="0">
                    <a:solidFill>
                      <a:srgbClr val="4472C4"/>
                    </a:solidFill>
                    <a:latin typeface="SimHei" panose="02010609060101010101" pitchFamily="49" charset="-122"/>
                    <a:ea typeface="SimHei" panose="02010609060101010101" pitchFamily="49" charset="-122"/>
                    <a:cs typeface="Calibri" panose="020F0502020204030204" pitchFamily="34" charset="0"/>
                  </a:rPr>
                  <a:t>光响应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600" i="1" kern="100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600" kern="100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 kern="100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sub>
                    </m:sSub>
                  </m:oMath>
                </a14:m>
                <a:r>
                  <a:rPr lang="zh-CN" altLang="en-US" sz="1600" kern="100" dirty="0">
                    <a:solidFill>
                      <a:srgbClr val="4472C4"/>
                    </a:solidFill>
                    <a:latin typeface="SimHei" panose="02010609060101010101" pitchFamily="49" charset="-122"/>
                    <a:ea typeface="SimHei" panose="02010609060101010101" pitchFamily="49" charset="-122"/>
                    <a:cs typeface="Calibri" panose="020F0502020204030204" pitchFamily="34" charset="0"/>
                  </a:rPr>
                  <a:t>与探测率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1600" i="1" kern="100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600" kern="100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p>
                        <m:r>
                          <a:rPr lang="en-US" altLang="zh-CN" sz="1600" i="1" kern="100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zh-CN" altLang="zh-CN" sz="1600" kern="100" dirty="0">
                  <a:solidFill>
                    <a:srgbClr val="4472C4"/>
                  </a:solidFill>
                  <a:latin typeface="SimHei" panose="02010609060101010101" pitchFamily="49" charset="-122"/>
                  <a:ea typeface="SimHei" panose="02010609060101010101" pitchFamily="49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07E75AE0-53FD-514F-BF42-4BB34F4473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8432" y="3571113"/>
                <a:ext cx="1317938" cy="782330"/>
              </a:xfrm>
              <a:prstGeom prst="rect">
                <a:avLst/>
              </a:prstGeom>
              <a:blipFill>
                <a:blip r:embed="rId3"/>
                <a:stretch>
                  <a:fillRect l="-1905" r="-1905" b="-80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>
            <a:extLst>
              <a:ext uri="{FF2B5EF4-FFF2-40B4-BE49-F238E27FC236}">
                <a16:creationId xmlns:a16="http://schemas.microsoft.com/office/drawing/2014/main" id="{A6756F10-87BD-A644-8924-2F836FFBDD01}"/>
              </a:ext>
            </a:extLst>
          </p:cNvPr>
          <p:cNvSpPr/>
          <p:nvPr/>
        </p:nvSpPr>
        <p:spPr>
          <a:xfrm>
            <a:off x="768406" y="3669890"/>
            <a:ext cx="12154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600" kern="0" dirty="0">
                <a:solidFill>
                  <a:srgbClr val="4472C4"/>
                </a:solidFill>
                <a:latin typeface="SimHei" panose="02010609060101010101" pitchFamily="49" charset="-122"/>
                <a:ea typeface="SimHei" panose="02010609060101010101" pitchFamily="49" charset="-122"/>
                <a:cs typeface="Calibri" panose="020F0502020204030204" pitchFamily="34" charset="0"/>
              </a:rPr>
              <a:t>光电流随</a:t>
            </a:r>
            <a:r>
              <a:rPr lang="zh-CN" altLang="en-US" sz="1600" kern="0" dirty="0">
                <a:solidFill>
                  <a:srgbClr val="4472C4"/>
                </a:solidFill>
                <a:latin typeface="SimHei" panose="02010609060101010101" pitchFamily="49" charset="-122"/>
                <a:ea typeface="SimHe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zh-CN" altLang="zh-CN" sz="1600" kern="0" dirty="0">
                <a:solidFill>
                  <a:srgbClr val="4472C4"/>
                </a:solidFill>
                <a:latin typeface="SimHei" panose="02010609060101010101" pitchFamily="49" charset="-122"/>
                <a:ea typeface="SimHei" panose="02010609060101010101" pitchFamily="49" charset="-122"/>
                <a:cs typeface="Calibri" panose="020F0502020204030204" pitchFamily="34" charset="0"/>
              </a:rPr>
              <a:t>偏压的变化</a:t>
            </a:r>
            <a:r>
              <a:rPr lang="zh-CN" altLang="zh-CN" sz="1600" dirty="0">
                <a:solidFill>
                  <a:srgbClr val="4472C4"/>
                </a:solidFill>
                <a:latin typeface="SimHei" panose="02010609060101010101" pitchFamily="49" charset="-122"/>
                <a:ea typeface="SimHei" panose="02010609060101010101" pitchFamily="49" charset="-122"/>
                <a:cs typeface="Calibri" panose="020F0502020204030204" pitchFamily="34" charset="0"/>
              </a:rPr>
              <a:t> </a:t>
            </a:r>
            <a:endParaRPr lang="zh-CN" altLang="en-US" sz="1600" dirty="0">
              <a:solidFill>
                <a:srgbClr val="4472C4"/>
              </a:solidFill>
              <a:latin typeface="SimHei" panose="02010609060101010101" pitchFamily="49" charset="-122"/>
              <a:ea typeface="SimHe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2381FE4-B3E0-D24E-BE42-7EACCCA9DBBE}"/>
              </a:ext>
            </a:extLst>
          </p:cNvPr>
          <p:cNvSpPr/>
          <p:nvPr/>
        </p:nvSpPr>
        <p:spPr>
          <a:xfrm>
            <a:off x="743671" y="5535635"/>
            <a:ext cx="76566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kern="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从</a:t>
            </a:r>
            <a:r>
              <a:rPr lang="en-US" altLang="zh-CN" kern="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473nm</a:t>
            </a:r>
            <a:r>
              <a:rPr lang="zh-CN" altLang="zh-CN" kern="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至</a:t>
            </a:r>
            <a:r>
              <a:rPr lang="en-US" altLang="zh-CN" kern="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2712nm</a:t>
            </a:r>
            <a:r>
              <a:rPr lang="zh-CN" altLang="zh-CN" kern="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很广的波长范围内，</a:t>
            </a:r>
            <a:r>
              <a:rPr lang="en-US" altLang="zh-CN" kern="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a-MoS</a:t>
            </a:r>
            <a:r>
              <a:rPr lang="en-US" altLang="zh-CN" kern="0" baseline="-2500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2</a:t>
            </a:r>
            <a:r>
              <a:rPr lang="zh-CN" altLang="zh-CN" kern="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光电探测器都有</a:t>
            </a:r>
            <a:r>
              <a:rPr lang="zh-CN" altLang="en-US" kern="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很</a:t>
            </a:r>
            <a:r>
              <a:rPr lang="zh-CN" altLang="zh-CN" kern="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好的表现</a:t>
            </a:r>
            <a:r>
              <a:rPr lang="zh-CN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 </a:t>
            </a:r>
            <a:endParaRPr lang="zh-CN" altLang="en-US" dirty="0">
              <a:solidFill>
                <a:srgbClr val="4472C4"/>
              </a:solidFill>
              <a:latin typeface="Calibri" panose="020F0502020204030204" pitchFamily="34" charset="0"/>
              <a:ea typeface="SimHe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2914771-CE9D-4B67-B12E-964E34EC5FC1}"/>
              </a:ext>
            </a:extLst>
          </p:cNvPr>
          <p:cNvSpPr txBox="1"/>
          <p:nvPr/>
        </p:nvSpPr>
        <p:spPr>
          <a:xfrm>
            <a:off x="0" y="6596390"/>
            <a:ext cx="30319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ACS</a:t>
            </a:r>
            <a:r>
              <a:rPr kumimoji="1" lang="zh-CN" alt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Appl. Electron. Mater. </a:t>
            </a:r>
            <a:r>
              <a:rPr kumimoji="1"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2019, 1,  1314-1321</a:t>
            </a:r>
            <a:endParaRPr kumimoji="1" lang="zh-CN" alt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059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3A76FC7-3A26-4522-9DEE-CF9668EDB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fld id="{6338CFA7-985D-43A3-ADFF-4843314EFE8D}" type="slidenum">
              <a:rPr lang="zh-CN" altLang="en-US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19</a:t>
            </a:fld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endParaRPr lang="zh-CN" altLang="en-US" b="1" dirty="0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0FFB9BF-3E82-4A84-B7CC-19E03AE34D5D}"/>
              </a:ext>
            </a:extLst>
          </p:cNvPr>
          <p:cNvSpPr txBox="1"/>
          <p:nvPr/>
        </p:nvSpPr>
        <p:spPr>
          <a:xfrm>
            <a:off x="-1524000" y="233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rgbClr val="3333FF"/>
                </a:solidFill>
                <a:latin typeface="SimHei" panose="02010609060101010101" pitchFamily="49" charset="-122"/>
                <a:ea typeface="SimHei" panose="02010609060101010101" pitchFamily="49" charset="-122"/>
                <a:cs typeface="Calibri" panose="020F0502020204030204" pitchFamily="34" charset="0"/>
              </a:rPr>
              <a:t>二维无定形</a:t>
            </a:r>
            <a:r>
              <a:rPr kumimoji="1" lang="zh-CN" altLang="en-US" sz="3600" b="1" dirty="0">
                <a:solidFill>
                  <a:srgbClr val="3333FF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二硫化钼</a:t>
            </a:r>
            <a:endParaRPr kumimoji="1" lang="zh-CN" altLang="en-US" sz="3600" b="1" baseline="-25000" dirty="0">
              <a:solidFill>
                <a:srgbClr val="3333FF"/>
              </a:solidFill>
              <a:latin typeface="Calibri" panose="020F0502020204030204" pitchFamily="34" charset="0"/>
              <a:ea typeface="SimHei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A6B8E25-3C7E-5F44-BB78-2A6E51F4D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68" y="1809974"/>
            <a:ext cx="4591529" cy="238152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32EAF9D-780C-9847-8945-6E5DA217C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471" y="1709321"/>
            <a:ext cx="4047373" cy="2582832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9C07569A-3E9F-5347-9C32-66AC6E4AAA82}"/>
              </a:ext>
            </a:extLst>
          </p:cNvPr>
          <p:cNvSpPr/>
          <p:nvPr/>
        </p:nvSpPr>
        <p:spPr>
          <a:xfrm>
            <a:off x="790333" y="4392806"/>
            <a:ext cx="7563333" cy="170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kern="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MoS</a:t>
            </a:r>
            <a:r>
              <a:rPr lang="en-US" altLang="zh-CN" kern="0" baseline="-2500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2</a:t>
            </a:r>
            <a:r>
              <a:rPr lang="zh-CN" altLang="en-US" kern="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中</a:t>
            </a:r>
            <a:r>
              <a:rPr lang="zh-CN" altLang="zh-CN" kern="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悬空键的电子占据状态改变时，晶格就会发生扭曲。如果晶格扭曲带来的能量减小大于库仑排斥带来的能量增大，</a:t>
            </a:r>
            <a:r>
              <a:rPr lang="zh-CN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zh-CN" altLang="en-US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带隙就会减小</a:t>
            </a:r>
            <a:endParaRPr lang="en-US" altLang="zh-CN" dirty="0">
              <a:solidFill>
                <a:srgbClr val="4472C4"/>
              </a:solidFill>
              <a:latin typeface="Calibri" panose="020F0502020204030204" pitchFamily="34" charset="0"/>
              <a:ea typeface="SimHei" panose="02010609060101010101" pitchFamily="49" charset="-122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US" altLang="zh-CN" dirty="0">
              <a:solidFill>
                <a:srgbClr val="4472C4"/>
              </a:solidFill>
              <a:latin typeface="Calibri" panose="020F0502020204030204" pitchFamily="34" charset="0"/>
              <a:ea typeface="SimHei" panose="02010609060101010101" pitchFamily="49" charset="-122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a-MoS</a:t>
            </a:r>
            <a:r>
              <a:rPr lang="en-US" altLang="zh-CN" baseline="-2500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2</a:t>
            </a:r>
            <a:r>
              <a:rPr lang="zh-CN" altLang="en-US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相比</a:t>
            </a:r>
            <a:r>
              <a:rPr lang="zh-CN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大部分</a:t>
            </a:r>
            <a:r>
              <a:rPr lang="zh-CN" altLang="en-US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硫化钼</a:t>
            </a:r>
            <a:r>
              <a:rPr lang="zh-CN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材料都有更宽的探测范围和更高的探测率</a:t>
            </a:r>
            <a:endParaRPr lang="zh-CN" altLang="en-US" dirty="0">
              <a:solidFill>
                <a:srgbClr val="4472C4"/>
              </a:solidFill>
              <a:latin typeface="Calibri" panose="020F0502020204030204" pitchFamily="34" charset="0"/>
              <a:ea typeface="SimHe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3FE0149-B227-4FEC-B6D0-DF9F9FE4278D}"/>
              </a:ext>
            </a:extLst>
          </p:cNvPr>
          <p:cNvSpPr txBox="1"/>
          <p:nvPr/>
        </p:nvSpPr>
        <p:spPr>
          <a:xfrm>
            <a:off x="0" y="6596390"/>
            <a:ext cx="30319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ACS</a:t>
            </a:r>
            <a:r>
              <a:rPr kumimoji="1" lang="zh-CN" alt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Appl. Electron. Mater. </a:t>
            </a:r>
            <a:r>
              <a:rPr kumimoji="1"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2019, 1,  1314-1321</a:t>
            </a:r>
            <a:endParaRPr kumimoji="1" lang="zh-CN" alt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817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3A76FC7-3A26-4522-9DEE-CF9668EDB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fld id="{6338CFA7-985D-43A3-ADFF-4843314EFE8D}" type="slidenum">
              <a:rPr lang="zh-CN" altLang="en-US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2</a:t>
            </a:fld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endParaRPr lang="zh-CN" altLang="en-US" b="1" dirty="0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0FFB9BF-3E82-4A84-B7CC-19E03AE34D5D}"/>
              </a:ext>
            </a:extLst>
          </p:cNvPr>
          <p:cNvSpPr txBox="1"/>
          <p:nvPr/>
        </p:nvSpPr>
        <p:spPr>
          <a:xfrm>
            <a:off x="-1524000" y="233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rgbClr val="3333FF"/>
                </a:solidFill>
                <a:latin typeface="SimHei" panose="02010609060101010101" pitchFamily="49" charset="-122"/>
                <a:ea typeface="SimHei" panose="02010609060101010101" pitchFamily="49" charset="-122"/>
                <a:cs typeface="Calibri" panose="020F0502020204030204" pitchFamily="34" charset="0"/>
              </a:rPr>
              <a:t>背景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A7EAFD79-BEE3-1D4E-B42D-C5E6DA5B91A0}"/>
              </a:ext>
            </a:extLst>
          </p:cNvPr>
          <p:cNvGrpSpPr/>
          <p:nvPr/>
        </p:nvGrpSpPr>
        <p:grpSpPr>
          <a:xfrm>
            <a:off x="482279" y="1304403"/>
            <a:ext cx="6096000" cy="4726008"/>
            <a:chOff x="1524000" y="1397000"/>
            <a:chExt cx="6096000" cy="4726008"/>
          </a:xfrm>
        </p:grpSpPr>
        <p:graphicFrame>
          <p:nvGraphicFramePr>
            <p:cNvPr id="11" name="图示 10">
              <a:extLst>
                <a:ext uri="{FF2B5EF4-FFF2-40B4-BE49-F238E27FC236}">
                  <a16:creationId xmlns:a16="http://schemas.microsoft.com/office/drawing/2014/main" id="{C2327186-4E3F-F24D-9C78-55979F5DE56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921324760"/>
                </p:ext>
              </p:extLst>
            </p:nvPr>
          </p:nvGraphicFramePr>
          <p:xfrm>
            <a:off x="1524000" y="1397000"/>
            <a:ext cx="6096000" cy="472600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BFD5AFFA-E2E7-4944-B187-AE824A7F9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00446" y="4728879"/>
              <a:ext cx="743105" cy="1041963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8BEEBD9-6F53-6543-A728-E98603E91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00447" y="3258225"/>
              <a:ext cx="743105" cy="1118489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D74E5EB4-EDEC-BB46-9506-9B5E4F53F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77878" y="1640424"/>
              <a:ext cx="857690" cy="1041962"/>
            </a:xfrm>
            <a:prstGeom prst="rect">
              <a:avLst/>
            </a:prstGeom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18795558-E2B8-C144-9D91-7B094D66E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003" y="1785103"/>
            <a:ext cx="1727894" cy="172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 descr="图片包含 台球, 桌子, 板子, 游戏机&#10;&#10;描述已自动生成">
            <a:extLst>
              <a:ext uri="{FF2B5EF4-FFF2-40B4-BE49-F238E27FC236}">
                <a16:creationId xmlns:a16="http://schemas.microsoft.com/office/drawing/2014/main" id="{FB5C79A9-5715-C044-9044-1C80582DB1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058" y="4413692"/>
            <a:ext cx="2246436" cy="104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730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3A76FC7-3A26-4522-9DEE-CF9668EDB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fld id="{6338CFA7-985D-43A3-ADFF-4843314EFE8D}" type="slidenum">
              <a:rPr lang="zh-CN" altLang="en-US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20</a:t>
            </a:fld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endParaRPr lang="zh-CN" altLang="en-US" b="1" dirty="0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0FFB9BF-3E82-4A84-B7CC-19E03AE34D5D}"/>
              </a:ext>
            </a:extLst>
          </p:cNvPr>
          <p:cNvSpPr txBox="1"/>
          <p:nvPr/>
        </p:nvSpPr>
        <p:spPr>
          <a:xfrm>
            <a:off x="-1524000" y="233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rgbClr val="3333FF"/>
                </a:solidFill>
                <a:latin typeface="SimHei" panose="02010609060101010101" pitchFamily="49" charset="-122"/>
                <a:ea typeface="SimHei" panose="02010609060101010101" pitchFamily="49" charset="-122"/>
                <a:cs typeface="Calibri" panose="020F0502020204030204" pitchFamily="34" charset="0"/>
              </a:rPr>
              <a:t>二维无定形</a:t>
            </a:r>
            <a:r>
              <a:rPr kumimoji="1" lang="zh-CN" altLang="en-US" sz="3600" b="1" dirty="0">
                <a:solidFill>
                  <a:srgbClr val="3333FF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二硫化钼</a:t>
            </a:r>
            <a:endParaRPr kumimoji="1" lang="zh-CN" altLang="en-US" sz="3600" b="1" baseline="-25000" dirty="0">
              <a:solidFill>
                <a:srgbClr val="3333FF"/>
              </a:solidFill>
              <a:latin typeface="Calibri" panose="020F0502020204030204" pitchFamily="34" charset="0"/>
              <a:ea typeface="SimHe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6DE367D-8A80-D04E-8725-B92D5645637C}"/>
              </a:ext>
            </a:extLst>
          </p:cNvPr>
          <p:cNvSpPr txBox="1"/>
          <p:nvPr/>
        </p:nvSpPr>
        <p:spPr>
          <a:xfrm>
            <a:off x="0" y="6573077"/>
            <a:ext cx="23054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Chem. Soc. Rev.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, 2014,43, 6555-6569</a:t>
            </a:r>
            <a:endParaRPr lang="zh-CN" alt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1B714ED-C8EE-D249-979E-702E5B427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36" y="882436"/>
            <a:ext cx="3130339" cy="231567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B99C2F6-309A-C046-949E-9C2DB43BE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987" y="1516143"/>
            <a:ext cx="3937651" cy="109328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3BAC5D3-2A40-D047-A9CA-EFB7A92C62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3429000"/>
            <a:ext cx="3601228" cy="283495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FC7653E-4EF1-9D47-82D5-178955D6DC5D}"/>
              </a:ext>
            </a:extLst>
          </p:cNvPr>
          <p:cNvSpPr/>
          <p:nvPr/>
        </p:nvSpPr>
        <p:spPr>
          <a:xfrm>
            <a:off x="4436125" y="4417117"/>
            <a:ext cx="4203050" cy="1527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kern="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a-MoS2</a:t>
            </a:r>
            <a:r>
              <a:rPr lang="zh-CN" altLang="en-US" sz="1600" kern="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由于本身表面具有许多缺陷位点，整个表面都具有很高的电化学活性，尤其是由于边缘位点形成了</a:t>
            </a:r>
            <a:r>
              <a:rPr lang="en-US" altLang="zh-CN" sz="1600" kern="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2H-S</a:t>
            </a:r>
            <a:r>
              <a:rPr lang="zh-CN" altLang="en-US" sz="1600" kern="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化合物而具有很强的电催化活性</a:t>
            </a:r>
            <a:endParaRPr lang="zh-CN" altLang="en-US" sz="1600" dirty="0">
              <a:solidFill>
                <a:srgbClr val="4472C4"/>
              </a:solidFill>
              <a:latin typeface="Calibri" panose="020F0502020204030204" pitchFamily="34" charset="0"/>
              <a:ea typeface="SimHe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E9B48C6-30CE-453A-BB92-ACE9E3E5A863}"/>
              </a:ext>
            </a:extLst>
          </p:cNvPr>
          <p:cNvSpPr/>
          <p:nvPr/>
        </p:nvSpPr>
        <p:spPr>
          <a:xfrm>
            <a:off x="4436125" y="3021196"/>
            <a:ext cx="4203050" cy="1158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kern="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在电解水的反应中，核心的步骤就是析氢反应</a:t>
            </a:r>
            <a:r>
              <a:rPr lang="en-US" altLang="zh-CN" sz="1600" kern="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(HER</a:t>
            </a:r>
            <a:r>
              <a:rPr lang="zh-CN" altLang="en-US" sz="1600" kern="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反应</a:t>
            </a:r>
            <a:r>
              <a:rPr lang="en-US" altLang="zh-CN" sz="1600" kern="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)</a:t>
            </a:r>
            <a:r>
              <a:rPr lang="zh-CN" altLang="en-US" sz="1600" kern="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，然而在没有催化剂的条件下， 需要很大的超电势才能使反应进行</a:t>
            </a:r>
            <a:endParaRPr lang="zh-CN" altLang="en-US" sz="1600" dirty="0">
              <a:solidFill>
                <a:srgbClr val="4472C4"/>
              </a:solidFill>
              <a:latin typeface="Calibri" panose="020F0502020204030204" pitchFamily="34" charset="0"/>
              <a:ea typeface="SimHei" panose="02010609060101010101" pitchFamily="49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32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3A76FC7-3A26-4522-9DEE-CF9668EDB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fld id="{6338CFA7-985D-43A3-ADFF-4843314EFE8D}" type="slidenum">
              <a:rPr lang="zh-CN" altLang="en-US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21</a:t>
            </a:fld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endParaRPr lang="zh-CN" altLang="en-US" b="1" dirty="0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0FFB9BF-3E82-4A84-B7CC-19E03AE34D5D}"/>
              </a:ext>
            </a:extLst>
          </p:cNvPr>
          <p:cNvSpPr txBox="1"/>
          <p:nvPr/>
        </p:nvSpPr>
        <p:spPr>
          <a:xfrm>
            <a:off x="-1524000" y="233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rgbClr val="3333FF"/>
                </a:solidFill>
                <a:latin typeface="SimHei" panose="02010609060101010101" pitchFamily="49" charset="-122"/>
                <a:ea typeface="SimHei" panose="02010609060101010101" pitchFamily="49" charset="-122"/>
                <a:cs typeface="Calibri" panose="020F0502020204030204" pitchFamily="34" charset="0"/>
              </a:rPr>
              <a:t>二维无定形</a:t>
            </a:r>
            <a:r>
              <a:rPr kumimoji="1" lang="zh-CN" altLang="en-US" sz="3600" b="1" dirty="0">
                <a:solidFill>
                  <a:srgbClr val="3333FF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二硫化钼</a:t>
            </a:r>
            <a:endParaRPr kumimoji="1" lang="zh-CN" altLang="en-US" sz="3600" b="1" baseline="-25000" dirty="0">
              <a:solidFill>
                <a:srgbClr val="3333FF"/>
              </a:solidFill>
              <a:latin typeface="Calibri" panose="020F0502020204030204" pitchFamily="34" charset="0"/>
              <a:ea typeface="SimHe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6DE367D-8A80-D04E-8725-B92D5645637C}"/>
              </a:ext>
            </a:extLst>
          </p:cNvPr>
          <p:cNvSpPr txBox="1"/>
          <p:nvPr/>
        </p:nvSpPr>
        <p:spPr>
          <a:xfrm>
            <a:off x="0" y="6573077"/>
            <a:ext cx="23054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Chem. Soc. Rev.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, 2014,43, 6555-6569</a:t>
            </a:r>
            <a:endParaRPr lang="zh-CN" alt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9F9D9B6-8758-9349-B9C5-AD1BD4919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52" y="825950"/>
            <a:ext cx="2389579" cy="537409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DBB384-3912-584E-A793-794D6EE9A9CD}"/>
              </a:ext>
            </a:extLst>
          </p:cNvPr>
          <p:cNvSpPr/>
          <p:nvPr/>
        </p:nvSpPr>
        <p:spPr>
          <a:xfrm>
            <a:off x="3608733" y="1192320"/>
            <a:ext cx="51396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kern="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1.</a:t>
            </a:r>
            <a:r>
              <a:rPr lang="zh-CN" altLang="zh-CN" sz="1600" kern="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纳米孔金</a:t>
            </a:r>
            <a:r>
              <a:rPr lang="en-US" altLang="zh-CN" sz="1600" kern="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(NPG)</a:t>
            </a:r>
          </a:p>
          <a:p>
            <a:endParaRPr lang="en-US" altLang="zh-CN" sz="1600" kern="0" dirty="0">
              <a:solidFill>
                <a:srgbClr val="4472C4"/>
              </a:solidFill>
              <a:latin typeface="Calibri" panose="020F0502020204030204" pitchFamily="34" charset="0"/>
              <a:ea typeface="SimHei" panose="02010609060101010101" pitchFamily="49" charset="-122"/>
              <a:cs typeface="Calibri" panose="020F0502020204030204" pitchFamily="34" charset="0"/>
            </a:endParaRPr>
          </a:p>
          <a:p>
            <a:r>
              <a:rPr lang="en-US" altLang="zh-CN" sz="1600" kern="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2.</a:t>
            </a:r>
            <a:r>
              <a:rPr lang="zh-CN" altLang="zh-CN" sz="1600" kern="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镀有</a:t>
            </a:r>
            <a:r>
              <a:rPr lang="zh-CN" altLang="en-US" sz="1600" kern="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无定形</a:t>
            </a:r>
            <a:r>
              <a:rPr lang="en-US" altLang="zh-CN" sz="1600" kern="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MoS</a:t>
            </a:r>
            <a:r>
              <a:rPr lang="en-US" altLang="zh-CN" sz="1600" kern="0" baseline="-2500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2</a:t>
            </a:r>
            <a:r>
              <a:rPr lang="zh-CN" altLang="zh-CN" sz="1600" kern="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的玻璃</a:t>
            </a:r>
            <a:r>
              <a:rPr lang="zh-CN" altLang="en-US" sz="1600" kern="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zh-CN" altLang="zh-CN" sz="1600" kern="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碳电极</a:t>
            </a:r>
            <a:r>
              <a:rPr lang="en-US" altLang="zh-CN" sz="1600" kern="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(MoS</a:t>
            </a:r>
            <a:r>
              <a:rPr lang="en-US" altLang="zh-CN" sz="1600" kern="0" baseline="-2500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2.7</a:t>
            </a:r>
            <a:r>
              <a:rPr lang="en-US" altLang="zh-CN" sz="1600" kern="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/GCE)</a:t>
            </a:r>
          </a:p>
          <a:p>
            <a:endParaRPr lang="en-US" altLang="zh-CN" sz="1600" kern="0" dirty="0">
              <a:solidFill>
                <a:srgbClr val="4472C4"/>
              </a:solidFill>
              <a:latin typeface="Calibri" panose="020F0502020204030204" pitchFamily="34" charset="0"/>
              <a:ea typeface="SimHei" panose="02010609060101010101" pitchFamily="49" charset="-122"/>
              <a:cs typeface="Calibri" panose="020F0502020204030204" pitchFamily="34" charset="0"/>
            </a:endParaRPr>
          </a:p>
          <a:p>
            <a:r>
              <a:rPr lang="en-US" altLang="zh-CN" sz="1600" kern="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3.</a:t>
            </a:r>
            <a:r>
              <a:rPr lang="zh-CN" altLang="zh-CN" sz="1600" kern="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镀有</a:t>
            </a:r>
            <a:r>
              <a:rPr lang="zh-CN" altLang="en-US" sz="1600" kern="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无定形</a:t>
            </a:r>
            <a:r>
              <a:rPr lang="en-US" altLang="zh-CN" sz="1600" kern="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MoS</a:t>
            </a:r>
            <a:r>
              <a:rPr lang="en-US" altLang="zh-CN" sz="1600" kern="0" baseline="-2500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2.7</a:t>
            </a:r>
            <a:r>
              <a:rPr lang="zh-CN" altLang="zh-CN" sz="1600" kern="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的纳米孔金电极</a:t>
            </a:r>
            <a:r>
              <a:rPr lang="en-US" altLang="zh-CN" sz="1600" kern="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(MoS</a:t>
            </a:r>
            <a:r>
              <a:rPr lang="en-US" altLang="zh-CN" sz="1600" kern="0" baseline="-2500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2.7</a:t>
            </a:r>
            <a:r>
              <a:rPr lang="en-US" altLang="zh-CN" sz="1600" kern="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@NPG)</a:t>
            </a:r>
            <a:r>
              <a:rPr lang="zh-CN" altLang="zh-CN" sz="160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 </a:t>
            </a:r>
            <a:endParaRPr lang="zh-CN" altLang="en-US" sz="1600" dirty="0">
              <a:solidFill>
                <a:srgbClr val="4472C4"/>
              </a:solidFill>
              <a:latin typeface="Calibri" panose="020F0502020204030204" pitchFamily="34" charset="0"/>
              <a:ea typeface="SimHe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465FAB4-17E4-AF46-9915-485BC965E6B4}"/>
              </a:ext>
            </a:extLst>
          </p:cNvPr>
          <p:cNvSpPr/>
          <p:nvPr/>
        </p:nvSpPr>
        <p:spPr>
          <a:xfrm>
            <a:off x="3608733" y="3118322"/>
            <a:ext cx="5031579" cy="2635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kern="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无定形</a:t>
            </a:r>
            <a:r>
              <a:rPr lang="en-US" altLang="zh-CN" sz="1600" kern="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MoS</a:t>
            </a:r>
            <a:r>
              <a:rPr lang="en-US" altLang="zh-CN" sz="1600" kern="0" baseline="-2500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2.7</a:t>
            </a:r>
            <a:r>
              <a:rPr lang="zh-CN" altLang="zh-CN" sz="1600" kern="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本身具有更高的催化活性</a:t>
            </a:r>
            <a:endParaRPr lang="en-US" altLang="zh-CN" sz="1600" kern="0" dirty="0">
              <a:solidFill>
                <a:srgbClr val="4472C4"/>
              </a:solidFill>
              <a:latin typeface="Calibri" panose="020F0502020204030204" pitchFamily="34" charset="0"/>
              <a:ea typeface="SimHei" panose="02010609060101010101" pitchFamily="49" charset="-122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600" kern="0" dirty="0">
              <a:solidFill>
                <a:srgbClr val="4472C4"/>
              </a:solidFill>
              <a:latin typeface="Calibri" panose="020F0502020204030204" pitchFamily="34" charset="0"/>
              <a:ea typeface="SimHei" panose="02010609060101010101" pitchFamily="49" charset="-122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160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NPG</a:t>
            </a:r>
            <a:r>
              <a:rPr lang="zh-CN" altLang="zh-CN" sz="160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底物具有额外的催化作用 </a:t>
            </a:r>
            <a:endParaRPr lang="en-US" altLang="zh-CN" sz="1600" dirty="0">
              <a:solidFill>
                <a:srgbClr val="4472C4"/>
              </a:solidFill>
              <a:latin typeface="Calibri" panose="020F0502020204030204" pitchFamily="34" charset="0"/>
              <a:ea typeface="SimHei" panose="02010609060101010101" pitchFamily="49" charset="-122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600" dirty="0">
              <a:solidFill>
                <a:srgbClr val="4472C4"/>
              </a:solidFill>
              <a:latin typeface="Calibri" panose="020F0502020204030204" pitchFamily="34" charset="0"/>
              <a:ea typeface="SimHei" panose="02010609060101010101" pitchFamily="49" charset="-122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160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与纯硫化钼相比，</a:t>
            </a:r>
            <a:r>
              <a:rPr lang="zh-CN" altLang="en-US" sz="160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无定形</a:t>
            </a:r>
            <a:r>
              <a:rPr lang="en-US" altLang="zh-CN" sz="1600" dirty="0" err="1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MoS</a:t>
            </a:r>
            <a:r>
              <a:rPr lang="en-US" altLang="zh-CN" sz="160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600" baseline="-2500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2.7 </a:t>
            </a:r>
            <a:r>
              <a:rPr lang="en-US" altLang="zh-CN" sz="160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@NPG</a:t>
            </a:r>
            <a:r>
              <a:rPr lang="zh-CN" altLang="zh-CN" sz="160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复合材料较低的超电势（约</a:t>
            </a:r>
            <a:r>
              <a:rPr lang="en-US" altLang="zh-CN" sz="160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18 mV</a:t>
            </a:r>
            <a:r>
              <a:rPr lang="zh-CN" altLang="zh-CN" sz="160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）表明</a:t>
            </a:r>
            <a:r>
              <a:rPr lang="zh-CN" altLang="en-US" sz="160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无定形</a:t>
            </a:r>
            <a:r>
              <a:rPr lang="zh-CN" altLang="zh-CN" sz="160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的硫化钼对</a:t>
            </a:r>
            <a:r>
              <a:rPr lang="en-US" altLang="zh-CN" sz="160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HER</a:t>
            </a:r>
            <a:r>
              <a:rPr lang="zh-CN" altLang="zh-CN" sz="160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的内在催化作用有显著的改善</a:t>
            </a:r>
            <a:endParaRPr lang="zh-CN" altLang="en-US" sz="1600" dirty="0">
              <a:solidFill>
                <a:srgbClr val="4472C4"/>
              </a:solidFill>
              <a:latin typeface="Calibri" panose="020F0502020204030204" pitchFamily="34" charset="0"/>
              <a:ea typeface="SimHei" panose="02010609060101010101" pitchFamily="49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9872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3A76FC7-3A26-4522-9DEE-CF9668EDB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fld id="{6338CFA7-985D-43A3-ADFF-4843314EFE8D}" type="slidenum">
              <a:rPr lang="zh-CN" altLang="en-US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22</a:t>
            </a:fld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endParaRPr lang="zh-CN" altLang="en-US" b="1" dirty="0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0FFB9BF-3E82-4A84-B7CC-19E03AE34D5D}"/>
              </a:ext>
            </a:extLst>
          </p:cNvPr>
          <p:cNvSpPr txBox="1"/>
          <p:nvPr/>
        </p:nvSpPr>
        <p:spPr>
          <a:xfrm>
            <a:off x="-1524000" y="233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rgbClr val="3333FF"/>
                </a:solidFill>
                <a:latin typeface="SimHei" panose="02010609060101010101" pitchFamily="49" charset="-122"/>
                <a:ea typeface="SimHei" panose="02010609060101010101" pitchFamily="49" charset="-122"/>
                <a:cs typeface="Calibri" panose="020F0502020204030204" pitchFamily="34" charset="0"/>
              </a:rPr>
              <a:t>总结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6143B32-907C-4D5A-AD07-68B20531B2FF}"/>
              </a:ext>
            </a:extLst>
          </p:cNvPr>
          <p:cNvSpPr/>
          <p:nvPr/>
        </p:nvSpPr>
        <p:spPr>
          <a:xfrm>
            <a:off x="673140" y="1536174"/>
            <a:ext cx="7797720" cy="3507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accent1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        </a:t>
            </a:r>
            <a:r>
              <a:rPr lang="zh-CN" altLang="en-US" dirty="0">
                <a:solidFill>
                  <a:schemeClr val="accent1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二维无定形材料由于</a:t>
            </a:r>
            <a:r>
              <a:rPr lang="zh-CN" altLang="en-US" dirty="0">
                <a:solidFill>
                  <a:srgbClr val="FF0000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不具有周期性</a:t>
            </a:r>
            <a:r>
              <a:rPr lang="zh-CN" altLang="en-US" dirty="0">
                <a:solidFill>
                  <a:schemeClr val="accent1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的结构，因此理论上的研究非常困难。</a:t>
            </a:r>
            <a:endParaRPr lang="en-US" altLang="zh-CN" dirty="0">
              <a:solidFill>
                <a:schemeClr val="accent1"/>
              </a:solidFill>
              <a:latin typeface="Calibri" panose="020F0502020204030204" pitchFamily="34" charset="0"/>
              <a:ea typeface="SimHei" panose="02010609060101010101" pitchFamily="49" charset="-122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accent1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        但在实验上，二维无定形材料在</a:t>
            </a:r>
            <a:r>
              <a:rPr lang="zh-CN" altLang="en-US" dirty="0">
                <a:solidFill>
                  <a:srgbClr val="FF0000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力学、电学等性能</a:t>
            </a:r>
            <a:r>
              <a:rPr lang="zh-CN" altLang="en-US" dirty="0">
                <a:solidFill>
                  <a:schemeClr val="accent1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上的优化，例如我们提及的</a:t>
            </a:r>
            <a:r>
              <a:rPr lang="en-US" altLang="zh-CN" dirty="0">
                <a:solidFill>
                  <a:schemeClr val="accent1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MAC</a:t>
            </a:r>
            <a:r>
              <a:rPr lang="zh-CN" altLang="en-US" dirty="0">
                <a:solidFill>
                  <a:schemeClr val="accent1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的弹性刚度增强、带隙打开，</a:t>
            </a:r>
            <a:r>
              <a:rPr lang="en-US" altLang="zh-CN" dirty="0">
                <a:solidFill>
                  <a:schemeClr val="accent1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a-BN</a:t>
            </a:r>
            <a:r>
              <a:rPr lang="zh-CN" altLang="en-US" dirty="0">
                <a:solidFill>
                  <a:schemeClr val="accent1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与</a:t>
            </a:r>
            <a:r>
              <a:rPr lang="en-US" altLang="zh-CN" dirty="0">
                <a:solidFill>
                  <a:schemeClr val="accent1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a-MoS2</a:t>
            </a:r>
            <a:r>
              <a:rPr lang="zh-CN" altLang="en-US" dirty="0">
                <a:solidFill>
                  <a:schemeClr val="accent1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的带隙减小，</a:t>
            </a:r>
            <a:r>
              <a:rPr lang="en-US" altLang="zh-CN" dirty="0">
                <a:solidFill>
                  <a:schemeClr val="accent1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a-BP </a:t>
            </a:r>
            <a:r>
              <a:rPr lang="zh-CN" altLang="en-US" dirty="0">
                <a:solidFill>
                  <a:schemeClr val="accent1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激子寿命长，</a:t>
            </a:r>
            <a:r>
              <a:rPr lang="en-US" altLang="zh-CN" dirty="0">
                <a:solidFill>
                  <a:schemeClr val="accent1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a-BN</a:t>
            </a:r>
            <a:r>
              <a:rPr lang="zh-CN" altLang="en-US" dirty="0">
                <a:solidFill>
                  <a:schemeClr val="accent1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的介电常数降低，</a:t>
            </a:r>
            <a:r>
              <a:rPr lang="en-US" altLang="zh-CN" dirty="0">
                <a:solidFill>
                  <a:schemeClr val="accent1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a-P</a:t>
            </a:r>
            <a:r>
              <a:rPr lang="zh-CN" altLang="en-US" dirty="0">
                <a:solidFill>
                  <a:schemeClr val="accent1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与</a:t>
            </a:r>
            <a:r>
              <a:rPr lang="en-US" altLang="zh-CN" dirty="0">
                <a:solidFill>
                  <a:schemeClr val="accent1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a-MoS2</a:t>
            </a:r>
            <a:r>
              <a:rPr lang="zh-CN" altLang="en-US" dirty="0">
                <a:solidFill>
                  <a:schemeClr val="accent1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催化活性增强等，使得它们也成为了具有广泛应用前景的新材料。</a:t>
            </a:r>
            <a:endParaRPr lang="en-US" altLang="zh-CN" dirty="0">
              <a:solidFill>
                <a:schemeClr val="accent1"/>
              </a:solidFill>
              <a:latin typeface="Calibri" panose="020F0502020204030204" pitchFamily="34" charset="0"/>
              <a:ea typeface="SimHei" panose="02010609060101010101" pitchFamily="49" charset="-122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accent1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        其制备过程中对</a:t>
            </a:r>
            <a:r>
              <a:rPr lang="zh-CN" altLang="en-US" dirty="0">
                <a:solidFill>
                  <a:srgbClr val="FF0000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温度、压强</a:t>
            </a:r>
            <a:r>
              <a:rPr lang="zh-CN" altLang="en-US" dirty="0">
                <a:solidFill>
                  <a:schemeClr val="accent1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的要求较低，能够在</a:t>
            </a:r>
            <a:r>
              <a:rPr lang="zh-CN" altLang="en-US" dirty="0">
                <a:solidFill>
                  <a:srgbClr val="FF0000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多种衬底</a:t>
            </a:r>
            <a:r>
              <a:rPr lang="en-US" altLang="zh-CN" dirty="0">
                <a:solidFill>
                  <a:schemeClr val="accent1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(</a:t>
            </a:r>
            <a:r>
              <a:rPr lang="zh-CN" altLang="en-US" dirty="0">
                <a:solidFill>
                  <a:schemeClr val="accent1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包括柔性高分子</a:t>
            </a:r>
            <a:r>
              <a:rPr lang="en-US" altLang="zh-CN" dirty="0">
                <a:solidFill>
                  <a:schemeClr val="accent1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)</a:t>
            </a:r>
            <a:r>
              <a:rPr lang="zh-CN" altLang="en-US" dirty="0">
                <a:solidFill>
                  <a:schemeClr val="accent1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上进行沉积；这种制备成本的降低，也大大增强了应用的可能性。</a:t>
            </a:r>
            <a:endParaRPr lang="en-US" altLang="zh-CN" dirty="0">
              <a:solidFill>
                <a:schemeClr val="accent1"/>
              </a:solidFill>
              <a:latin typeface="Calibri" panose="020F0502020204030204" pitchFamily="34" charset="0"/>
              <a:ea typeface="SimHei" panose="02010609060101010101" pitchFamily="49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3369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4EF6AD2C-944D-4ED1-BD61-AB3C3478B9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235200"/>
            <a:ext cx="7772400" cy="2387600"/>
          </a:xfrm>
        </p:spPr>
        <p:txBody>
          <a:bodyPr/>
          <a:lstStyle/>
          <a:p>
            <a:r>
              <a:rPr lang="en-US" altLang="zh-CN" sz="7200" dirty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THANKS</a:t>
            </a:r>
            <a:r>
              <a:rPr lang="zh-CN" altLang="en-US" sz="7200" dirty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7200" dirty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zh-CN" altLang="en-US" sz="7200" dirty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7200" dirty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zh-CN" altLang="en-US" sz="7200" dirty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7200" dirty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ATTENTION</a:t>
            </a:r>
            <a:r>
              <a:rPr lang="zh-CN" altLang="en-US" sz="7200" dirty="0">
                <a:solidFill>
                  <a:srgbClr val="4472C4"/>
                </a:solidFill>
                <a:latin typeface="SimHei" panose="02010609060101010101" pitchFamily="49" charset="-122"/>
                <a:ea typeface="SimHei" panose="02010609060101010101" pitchFamily="49" charset="-122"/>
                <a:cs typeface="Calibri" panose="020F0502020204030204" pitchFamily="34" charset="0"/>
              </a:rPr>
              <a:t>！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21C5A4F-0BD1-453D-A846-1BCFCA193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~</a:t>
            </a:r>
            <a:fld id="{6338CFA7-985D-43A3-ADFF-4843314EFE8D}" type="slidenum">
              <a:rPr lang="zh-CN" altLang="en-US" smtClean="0"/>
              <a:pPr/>
              <a:t>23</a:t>
            </a:fld>
            <a:r>
              <a:rPr lang="en-US" altLang="zh-CN"/>
              <a:t>~</a:t>
            </a:r>
            <a:endParaRPr lang="zh-CN" alt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3921A11-C38A-C544-B4D0-0E0D2926E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6" y="263196"/>
            <a:ext cx="3194613" cy="97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163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3A76FC7-3A26-4522-9DEE-CF9668EDB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fld id="{6338CFA7-985D-43A3-ADFF-4843314EFE8D}" type="slidenum">
              <a:rPr lang="zh-CN" altLang="en-US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3</a:t>
            </a:fld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endParaRPr lang="zh-CN" altLang="en-US" b="1" dirty="0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0FFB9BF-3E82-4A84-B7CC-19E03AE34D5D}"/>
              </a:ext>
            </a:extLst>
          </p:cNvPr>
          <p:cNvSpPr txBox="1"/>
          <p:nvPr/>
        </p:nvSpPr>
        <p:spPr>
          <a:xfrm>
            <a:off x="-1524000" y="233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rgbClr val="3333FF"/>
                </a:solidFill>
                <a:latin typeface="SimHei" panose="02010609060101010101" pitchFamily="49" charset="-122"/>
                <a:ea typeface="SimHei" panose="02010609060101010101" pitchFamily="49" charset="-122"/>
                <a:cs typeface="Calibri" panose="020F0502020204030204" pitchFamily="34" charset="0"/>
              </a:rPr>
              <a:t>背景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6143B32-907C-4D5A-AD07-68B20531B2FF}"/>
              </a:ext>
            </a:extLst>
          </p:cNvPr>
          <p:cNvSpPr/>
          <p:nvPr/>
        </p:nvSpPr>
        <p:spPr>
          <a:xfrm>
            <a:off x="806610" y="3432539"/>
            <a:ext cx="5576605" cy="2935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accent1"/>
                </a:solidFill>
                <a:latin typeface="SimHei" panose="02010609060101010101" pitchFamily="49" charset="-122"/>
                <a:ea typeface="SimHei" panose="02010609060101010101" pitchFamily="49" charset="-122"/>
                <a:cs typeface="Calibri" panose="020F0502020204030204" pitchFamily="34" charset="0"/>
              </a:rPr>
              <a:t>二维无定形材料</a:t>
            </a:r>
            <a:endParaRPr lang="en-US" altLang="zh-CN" dirty="0">
              <a:solidFill>
                <a:schemeClr val="accent1"/>
              </a:solidFill>
              <a:latin typeface="SimHei" panose="02010609060101010101" pitchFamily="49" charset="-122"/>
              <a:ea typeface="SimHei" panose="02010609060101010101" pitchFamily="49" charset="-122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accent1"/>
                </a:solidFill>
                <a:latin typeface="SimHei" panose="02010609060101010101" pitchFamily="49" charset="-122"/>
                <a:ea typeface="SimHei" panose="02010609060101010101" pitchFamily="49" charset="-122"/>
                <a:cs typeface="Calibri" panose="020F0502020204030204" pitchFamily="34" charset="0"/>
              </a:rPr>
              <a:t>材料制备的温度、压强低，多种衬底</a:t>
            </a:r>
            <a:r>
              <a:rPr lang="en-US" altLang="zh-CN" dirty="0">
                <a:solidFill>
                  <a:schemeClr val="accent1"/>
                </a:solidFill>
                <a:latin typeface="SimHei" panose="02010609060101010101" pitchFamily="49" charset="-122"/>
                <a:ea typeface="SimHei" panose="02010609060101010101" pitchFamily="49" charset="-122"/>
                <a:cs typeface="Calibri" panose="020F0502020204030204" pitchFamily="34" charset="0"/>
              </a:rPr>
              <a:t>(</a:t>
            </a:r>
            <a:r>
              <a:rPr lang="zh-CN" altLang="en-US" dirty="0">
                <a:solidFill>
                  <a:schemeClr val="accent1"/>
                </a:solidFill>
                <a:latin typeface="SimHei" panose="02010609060101010101" pitchFamily="49" charset="-122"/>
                <a:ea typeface="SimHei" panose="02010609060101010101" pitchFamily="49" charset="-122"/>
                <a:cs typeface="Calibri" panose="020F0502020204030204" pitchFamily="34" charset="0"/>
              </a:rPr>
              <a:t>包括柔性高分子</a:t>
            </a:r>
            <a:r>
              <a:rPr lang="en-US" altLang="zh-CN" dirty="0">
                <a:solidFill>
                  <a:schemeClr val="accent1"/>
                </a:solidFill>
                <a:latin typeface="SimHei" panose="02010609060101010101" pitchFamily="49" charset="-122"/>
                <a:ea typeface="SimHei" panose="02010609060101010101" pitchFamily="49" charset="-122"/>
                <a:cs typeface="Calibri" panose="020F0502020204030204" pitchFamily="34" charset="0"/>
              </a:rPr>
              <a:t>)</a:t>
            </a:r>
            <a:r>
              <a:rPr lang="zh-CN" altLang="en-US" dirty="0">
                <a:solidFill>
                  <a:schemeClr val="accent1"/>
                </a:solidFill>
                <a:latin typeface="SimHei" panose="02010609060101010101" pitchFamily="49" charset="-122"/>
                <a:ea typeface="SimHei" panose="02010609060101010101" pitchFamily="49" charset="-122"/>
                <a:cs typeface="Calibri" panose="020F0502020204030204" pitchFamily="34" charset="0"/>
              </a:rPr>
              <a:t>均可沉积</a:t>
            </a:r>
            <a:endParaRPr lang="en-US" altLang="zh-CN" dirty="0">
              <a:solidFill>
                <a:schemeClr val="accent1"/>
              </a:solidFill>
              <a:latin typeface="SimHei" panose="02010609060101010101" pitchFamily="49" charset="-122"/>
              <a:ea typeface="SimHei" panose="02010609060101010101" pitchFamily="49" charset="-122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accent1"/>
                </a:solidFill>
                <a:latin typeface="SimHei" panose="02010609060101010101" pitchFamily="49" charset="-122"/>
                <a:ea typeface="SimHei" panose="02010609060101010101" pitchFamily="49" charset="-122"/>
                <a:cs typeface="Calibri" panose="020F0502020204030204" pitchFamily="34" charset="0"/>
              </a:rPr>
              <a:t>化学性质相同，物理性质类似</a:t>
            </a:r>
            <a:endParaRPr lang="en-US" altLang="zh-CN" dirty="0">
              <a:solidFill>
                <a:schemeClr val="accent1"/>
              </a:solidFill>
              <a:latin typeface="SimHei" panose="02010609060101010101" pitchFamily="49" charset="-122"/>
              <a:ea typeface="SimHei" panose="02010609060101010101" pitchFamily="49" charset="-122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accent1"/>
                </a:solidFill>
                <a:latin typeface="SimHei" panose="02010609060101010101" pitchFamily="49" charset="-122"/>
                <a:ea typeface="SimHei" panose="02010609060101010101" pitchFamily="49" charset="-122"/>
                <a:cs typeface="Calibri" panose="020F0502020204030204" pitchFamily="34" charset="0"/>
              </a:rPr>
              <a:t>力学、电学等性能优化</a:t>
            </a:r>
            <a:r>
              <a:rPr lang="en-US" altLang="zh-CN" dirty="0">
                <a:solidFill>
                  <a:schemeClr val="accent1"/>
                </a:solidFill>
                <a:latin typeface="SimHei" panose="02010609060101010101" pitchFamily="49" charset="-122"/>
                <a:ea typeface="SimHei" panose="02010609060101010101" pitchFamily="49" charset="-122"/>
                <a:cs typeface="Calibri" panose="020F0502020204030204" pitchFamily="34" charset="0"/>
              </a:rPr>
              <a:t>(</a:t>
            </a:r>
            <a:r>
              <a:rPr lang="zh-CN" altLang="en-US" dirty="0">
                <a:solidFill>
                  <a:schemeClr val="accent1"/>
                </a:solidFill>
                <a:latin typeface="SimHei" panose="02010609060101010101" pitchFamily="49" charset="-122"/>
                <a:ea typeface="SimHei" panose="02010609060101010101" pitchFamily="49" charset="-122"/>
                <a:cs typeface="Calibri" panose="020F0502020204030204" pitchFamily="34" charset="0"/>
              </a:rPr>
              <a:t>弹性刚度增强、带隙减小</a:t>
            </a:r>
            <a:r>
              <a:rPr lang="en-US" altLang="zh-CN" dirty="0">
                <a:solidFill>
                  <a:schemeClr val="accent1"/>
                </a:solidFill>
                <a:latin typeface="SimHei" panose="02010609060101010101" pitchFamily="49" charset="-122"/>
                <a:ea typeface="SimHei" panose="02010609060101010101" pitchFamily="49" charset="-122"/>
                <a:cs typeface="Calibri" panose="020F0502020204030204" pitchFamily="34" charset="0"/>
              </a:rPr>
              <a:t>/</a:t>
            </a:r>
            <a:r>
              <a:rPr lang="zh-CN" altLang="en-US" dirty="0">
                <a:solidFill>
                  <a:schemeClr val="accent1"/>
                </a:solidFill>
                <a:latin typeface="SimHei" panose="02010609060101010101" pitchFamily="49" charset="-122"/>
                <a:ea typeface="SimHei" panose="02010609060101010101" pitchFamily="49" charset="-122"/>
                <a:cs typeface="Calibri" panose="020F0502020204030204" pitchFamily="34" charset="0"/>
              </a:rPr>
              <a:t>打开、激子寿命长、介电常数改变、催化活性增强等</a:t>
            </a:r>
            <a:r>
              <a:rPr lang="en-US" altLang="zh-CN" dirty="0">
                <a:solidFill>
                  <a:schemeClr val="accent1"/>
                </a:solidFill>
                <a:latin typeface="SimHei" panose="02010609060101010101" pitchFamily="49" charset="-122"/>
                <a:ea typeface="SimHei" panose="02010609060101010101" pitchFamily="49" charset="-122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AFDD624-D335-EF4D-9103-92F7A5B687EA}"/>
              </a:ext>
            </a:extLst>
          </p:cNvPr>
          <p:cNvSpPr/>
          <p:nvPr/>
        </p:nvSpPr>
        <p:spPr>
          <a:xfrm>
            <a:off x="806610" y="1150036"/>
            <a:ext cx="7708740" cy="1689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accent1"/>
                </a:solidFill>
                <a:latin typeface="SimHei" panose="02010609060101010101" pitchFamily="49" charset="-122"/>
                <a:ea typeface="SimHei" panose="02010609060101010101" pitchFamily="49" charset="-122"/>
                <a:cs typeface="Calibri" panose="020F0502020204030204" pitchFamily="34" charset="0"/>
              </a:rPr>
              <a:t>二维晶态材料</a:t>
            </a:r>
            <a:endParaRPr lang="en-US" altLang="zh-CN" dirty="0">
              <a:solidFill>
                <a:schemeClr val="accent1"/>
              </a:solidFill>
              <a:latin typeface="SimHei" panose="02010609060101010101" pitchFamily="49" charset="-122"/>
              <a:ea typeface="SimHei" panose="02010609060101010101" pitchFamily="49" charset="-122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accent1"/>
                </a:solidFill>
                <a:latin typeface="SimHei" panose="02010609060101010101" pitchFamily="49" charset="-122"/>
                <a:ea typeface="SimHei" panose="02010609060101010101" pitchFamily="49" charset="-122"/>
                <a:cs typeface="Calibri" panose="020F0502020204030204" pitchFamily="34" charset="0"/>
              </a:rPr>
              <a:t>高温高压的制备条件，对衬底要求高</a:t>
            </a:r>
            <a:endParaRPr lang="en-US" altLang="zh-CN" dirty="0">
              <a:solidFill>
                <a:schemeClr val="accent1"/>
              </a:solidFill>
              <a:latin typeface="SimHei" panose="02010609060101010101" pitchFamily="49" charset="-122"/>
              <a:ea typeface="SimHei" panose="02010609060101010101" pitchFamily="49" charset="-122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accent1"/>
                </a:solidFill>
                <a:latin typeface="SimHei" panose="02010609060101010101" pitchFamily="49" charset="-122"/>
                <a:ea typeface="SimHei" panose="02010609060101010101" pitchFamily="49" charset="-122"/>
                <a:cs typeface="Calibri" panose="020F0502020204030204" pitchFamily="34" charset="0"/>
              </a:rPr>
              <a:t>应力下易发生断裂</a:t>
            </a:r>
            <a:endParaRPr lang="en-US" altLang="zh-CN" dirty="0">
              <a:solidFill>
                <a:schemeClr val="accent1"/>
              </a:solidFill>
              <a:latin typeface="SimHei" panose="02010609060101010101" pitchFamily="49" charset="-122"/>
              <a:ea typeface="SimHei" panose="02010609060101010101" pitchFamily="49" charset="-122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accent1"/>
                </a:solidFill>
                <a:latin typeface="SimHei" panose="02010609060101010101" pitchFamily="49" charset="-122"/>
                <a:ea typeface="SimHei" panose="02010609060101010101" pitchFamily="49" charset="-122"/>
                <a:cs typeface="Calibri" panose="020F0502020204030204" pitchFamily="34" charset="0"/>
              </a:rPr>
              <a:t>某些材料带隙较大，催化活性较弱</a:t>
            </a:r>
            <a:endParaRPr lang="en-US" altLang="zh-CN" dirty="0">
              <a:solidFill>
                <a:schemeClr val="accent1"/>
              </a:solidFill>
              <a:latin typeface="SimHei" panose="02010609060101010101" pitchFamily="49" charset="-122"/>
              <a:ea typeface="SimHe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8" name="下箭头 7">
            <a:extLst>
              <a:ext uri="{FF2B5EF4-FFF2-40B4-BE49-F238E27FC236}">
                <a16:creationId xmlns:a16="http://schemas.microsoft.com/office/drawing/2014/main" id="{89D0C2B8-4AC4-D74F-BAB6-B93FEEC2A2CD}"/>
              </a:ext>
            </a:extLst>
          </p:cNvPr>
          <p:cNvSpPr/>
          <p:nvPr/>
        </p:nvSpPr>
        <p:spPr>
          <a:xfrm>
            <a:off x="1945776" y="2941326"/>
            <a:ext cx="214798" cy="426130"/>
          </a:xfrm>
          <a:prstGeom prst="downArrow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rgbClr val="4472C4"/>
              </a:solidFill>
              <a:highlight>
                <a:srgbClr val="4472C4"/>
              </a:highlight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66582DE-5477-7E42-A7C3-03D0808FA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997" y="3724563"/>
            <a:ext cx="1445681" cy="14456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B1E760-E762-4E46-9122-153694FB6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997" y="1199961"/>
            <a:ext cx="1445681" cy="146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81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3A76FC7-3A26-4522-9DEE-CF9668EDB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fld id="{6338CFA7-985D-43A3-ADFF-4843314EFE8D}" type="slidenum">
              <a:rPr lang="zh-CN" altLang="en-US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4</a:t>
            </a:fld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endParaRPr lang="zh-CN" altLang="en-US" b="1" dirty="0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0FFB9BF-3E82-4A84-B7CC-19E03AE34D5D}"/>
              </a:ext>
            </a:extLst>
          </p:cNvPr>
          <p:cNvSpPr txBox="1"/>
          <p:nvPr/>
        </p:nvSpPr>
        <p:spPr>
          <a:xfrm>
            <a:off x="-1524000" y="233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rgbClr val="3333FF"/>
                </a:solidFill>
                <a:latin typeface="SimHei" panose="02010609060101010101" pitchFamily="49" charset="-122"/>
                <a:ea typeface="SimHei" panose="02010609060101010101" pitchFamily="49" charset="-122"/>
                <a:cs typeface="Calibri" panose="020F0502020204030204" pitchFamily="34" charset="0"/>
              </a:rPr>
              <a:t>制备方法</a:t>
            </a: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A762656A-8C9C-4DA7-BF0C-9F8B91CD8518}"/>
              </a:ext>
            </a:extLst>
          </p:cNvPr>
          <p:cNvSpPr/>
          <p:nvPr/>
        </p:nvSpPr>
        <p:spPr>
          <a:xfrm>
            <a:off x="715311" y="1138327"/>
            <a:ext cx="2604815" cy="602738"/>
          </a:xfrm>
          <a:custGeom>
            <a:avLst/>
            <a:gdLst>
              <a:gd name="connsiteX0" fmla="*/ 0 w 2604815"/>
              <a:gd name="connsiteY0" fmla="*/ 60274 h 602738"/>
              <a:gd name="connsiteX1" fmla="*/ 60274 w 2604815"/>
              <a:gd name="connsiteY1" fmla="*/ 0 h 602738"/>
              <a:gd name="connsiteX2" fmla="*/ 2544541 w 2604815"/>
              <a:gd name="connsiteY2" fmla="*/ 0 h 602738"/>
              <a:gd name="connsiteX3" fmla="*/ 2604815 w 2604815"/>
              <a:gd name="connsiteY3" fmla="*/ 60274 h 602738"/>
              <a:gd name="connsiteX4" fmla="*/ 2604815 w 2604815"/>
              <a:gd name="connsiteY4" fmla="*/ 542464 h 602738"/>
              <a:gd name="connsiteX5" fmla="*/ 2544541 w 2604815"/>
              <a:gd name="connsiteY5" fmla="*/ 602738 h 602738"/>
              <a:gd name="connsiteX6" fmla="*/ 60274 w 2604815"/>
              <a:gd name="connsiteY6" fmla="*/ 602738 h 602738"/>
              <a:gd name="connsiteX7" fmla="*/ 0 w 2604815"/>
              <a:gd name="connsiteY7" fmla="*/ 542464 h 602738"/>
              <a:gd name="connsiteX8" fmla="*/ 0 w 2604815"/>
              <a:gd name="connsiteY8" fmla="*/ 60274 h 602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04815" h="602738">
                <a:moveTo>
                  <a:pt x="0" y="60274"/>
                </a:moveTo>
                <a:cubicBezTo>
                  <a:pt x="0" y="26986"/>
                  <a:pt x="26986" y="0"/>
                  <a:pt x="60274" y="0"/>
                </a:cubicBezTo>
                <a:lnTo>
                  <a:pt x="2544541" y="0"/>
                </a:lnTo>
                <a:cubicBezTo>
                  <a:pt x="2577829" y="0"/>
                  <a:pt x="2604815" y="26986"/>
                  <a:pt x="2604815" y="60274"/>
                </a:cubicBezTo>
                <a:lnTo>
                  <a:pt x="2604815" y="542464"/>
                </a:lnTo>
                <a:cubicBezTo>
                  <a:pt x="2604815" y="575752"/>
                  <a:pt x="2577829" y="602738"/>
                  <a:pt x="2544541" y="602738"/>
                </a:cubicBezTo>
                <a:lnTo>
                  <a:pt x="60274" y="602738"/>
                </a:lnTo>
                <a:cubicBezTo>
                  <a:pt x="26986" y="602738"/>
                  <a:pt x="0" y="575752"/>
                  <a:pt x="0" y="542464"/>
                </a:cubicBezTo>
                <a:lnTo>
                  <a:pt x="0" y="6027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754" tIns="43054" rIns="55754" bIns="43054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000" kern="1200" dirty="0"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化学气相沉积法</a:t>
            </a:r>
            <a:r>
              <a:rPr lang="en-US" altLang="zh-CN" sz="2000" kern="1200" dirty="0"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(CVD)</a:t>
            </a:r>
            <a:endParaRPr lang="zh-CN" altLang="en-US" sz="2000" kern="1200" dirty="0">
              <a:latin typeface="Calibri" panose="020F0502020204030204" pitchFamily="34" charset="0"/>
              <a:ea typeface="SimHe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F260510E-625D-41D4-A6F3-07341D9B9BB6}"/>
              </a:ext>
            </a:extLst>
          </p:cNvPr>
          <p:cNvSpPr/>
          <p:nvPr/>
        </p:nvSpPr>
        <p:spPr>
          <a:xfrm>
            <a:off x="975793" y="1741066"/>
            <a:ext cx="218347" cy="57757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577576"/>
                </a:lnTo>
                <a:lnTo>
                  <a:pt x="218347" y="577576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5B38EDDC-A847-4E5F-ACB8-8A60FADED1AD}"/>
                  </a:ext>
                </a:extLst>
              </p:cNvPr>
              <p:cNvSpPr/>
              <p:nvPr/>
            </p:nvSpPr>
            <p:spPr>
              <a:xfrm>
                <a:off x="1194140" y="1952285"/>
                <a:ext cx="2846062" cy="732714"/>
              </a:xfrm>
              <a:custGeom>
                <a:avLst/>
                <a:gdLst>
                  <a:gd name="connsiteX0" fmla="*/ 0 w 2846062"/>
                  <a:gd name="connsiteY0" fmla="*/ 73271 h 732714"/>
                  <a:gd name="connsiteX1" fmla="*/ 73271 w 2846062"/>
                  <a:gd name="connsiteY1" fmla="*/ 0 h 732714"/>
                  <a:gd name="connsiteX2" fmla="*/ 2772791 w 2846062"/>
                  <a:gd name="connsiteY2" fmla="*/ 0 h 732714"/>
                  <a:gd name="connsiteX3" fmla="*/ 2846062 w 2846062"/>
                  <a:gd name="connsiteY3" fmla="*/ 73271 h 732714"/>
                  <a:gd name="connsiteX4" fmla="*/ 2846062 w 2846062"/>
                  <a:gd name="connsiteY4" fmla="*/ 659443 h 732714"/>
                  <a:gd name="connsiteX5" fmla="*/ 2772791 w 2846062"/>
                  <a:gd name="connsiteY5" fmla="*/ 732714 h 732714"/>
                  <a:gd name="connsiteX6" fmla="*/ 73271 w 2846062"/>
                  <a:gd name="connsiteY6" fmla="*/ 732714 h 732714"/>
                  <a:gd name="connsiteX7" fmla="*/ 0 w 2846062"/>
                  <a:gd name="connsiteY7" fmla="*/ 659443 h 732714"/>
                  <a:gd name="connsiteX8" fmla="*/ 0 w 2846062"/>
                  <a:gd name="connsiteY8" fmla="*/ 73271 h 7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46062" h="732714">
                    <a:moveTo>
                      <a:pt x="0" y="73271"/>
                    </a:moveTo>
                    <a:cubicBezTo>
                      <a:pt x="0" y="32805"/>
                      <a:pt x="32805" y="0"/>
                      <a:pt x="73271" y="0"/>
                    </a:cubicBezTo>
                    <a:lnTo>
                      <a:pt x="2772791" y="0"/>
                    </a:lnTo>
                    <a:cubicBezTo>
                      <a:pt x="2813257" y="0"/>
                      <a:pt x="2846062" y="32805"/>
                      <a:pt x="2846062" y="73271"/>
                    </a:cubicBezTo>
                    <a:lnTo>
                      <a:pt x="2846062" y="659443"/>
                    </a:lnTo>
                    <a:cubicBezTo>
                      <a:pt x="2846062" y="699909"/>
                      <a:pt x="2813257" y="732714"/>
                      <a:pt x="2772791" y="732714"/>
                    </a:cubicBezTo>
                    <a:lnTo>
                      <a:pt x="73271" y="732714"/>
                    </a:lnTo>
                    <a:cubicBezTo>
                      <a:pt x="32805" y="732714"/>
                      <a:pt x="0" y="699909"/>
                      <a:pt x="0" y="659443"/>
                    </a:cubicBezTo>
                    <a:lnTo>
                      <a:pt x="0" y="73271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7655" tIns="45590" rIns="57655" bIns="45590" numCol="1" spcCol="1270" anchor="ctr" anchorCtr="0">
                <a:noAutofit/>
              </a:bodyPr>
              <a:lstStyle/>
              <a:p>
                <a:pPr marL="0" lvl="0" indent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1900" kern="1200" dirty="0"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传统</a:t>
                </a:r>
                <a:r>
                  <a:rPr lang="en-US" altLang="zh-CN" sz="1900" kern="1200" dirty="0"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CVD</a:t>
                </a:r>
                <a:r>
                  <a:rPr lang="zh-CN" altLang="en-US" sz="1900" kern="1200" dirty="0"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法</a:t>
                </a:r>
                <a:r>
                  <a:rPr lang="en-US" altLang="zh-CN" sz="1900" kern="1200" dirty="0"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: </a:t>
                </a:r>
                <a:r>
                  <a:rPr lang="zh-CN" altLang="en-US" sz="1900" kern="1200" dirty="0"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单层非晶态碳</a:t>
                </a:r>
                <a:r>
                  <a:rPr lang="en-US" altLang="zh-CN" sz="1900" kern="1200" dirty="0"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 (MAC</a:t>
                </a:r>
                <a:r>
                  <a:rPr lang="en-US" altLang="zh-CN" sz="1900" kern="1200" dirty="0"/>
                  <a:t>)(&gt;900</a:t>
                </a:r>
                <a14:m>
                  <m:oMath xmlns:m="http://schemas.openxmlformats.org/officeDocument/2006/math">
                    <m:r>
                      <a:rPr lang="en-US" altLang="zh-CN" sz="190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altLang="zh-CN" sz="19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altLang="zh-CN" sz="1900" kern="1200" dirty="0"/>
                  <a:t>)</a:t>
                </a:r>
                <a:endParaRPr lang="zh-CN" altLang="en-US" sz="1900" kern="1200" dirty="0"/>
              </a:p>
            </p:txBody>
          </p:sp>
        </mc:Choice>
        <mc:Fallback xmlns=""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5B38EDDC-A847-4E5F-ACB8-8A60FADED1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4140" y="1952285"/>
                <a:ext cx="2846062" cy="732714"/>
              </a:xfrm>
              <a:custGeom>
                <a:avLst/>
                <a:gdLst>
                  <a:gd name="connsiteX0" fmla="*/ 0 w 2846062"/>
                  <a:gd name="connsiteY0" fmla="*/ 73271 h 732714"/>
                  <a:gd name="connsiteX1" fmla="*/ 73271 w 2846062"/>
                  <a:gd name="connsiteY1" fmla="*/ 0 h 732714"/>
                  <a:gd name="connsiteX2" fmla="*/ 2772791 w 2846062"/>
                  <a:gd name="connsiteY2" fmla="*/ 0 h 732714"/>
                  <a:gd name="connsiteX3" fmla="*/ 2846062 w 2846062"/>
                  <a:gd name="connsiteY3" fmla="*/ 73271 h 732714"/>
                  <a:gd name="connsiteX4" fmla="*/ 2846062 w 2846062"/>
                  <a:gd name="connsiteY4" fmla="*/ 659443 h 732714"/>
                  <a:gd name="connsiteX5" fmla="*/ 2772791 w 2846062"/>
                  <a:gd name="connsiteY5" fmla="*/ 732714 h 732714"/>
                  <a:gd name="connsiteX6" fmla="*/ 73271 w 2846062"/>
                  <a:gd name="connsiteY6" fmla="*/ 732714 h 732714"/>
                  <a:gd name="connsiteX7" fmla="*/ 0 w 2846062"/>
                  <a:gd name="connsiteY7" fmla="*/ 659443 h 732714"/>
                  <a:gd name="connsiteX8" fmla="*/ 0 w 2846062"/>
                  <a:gd name="connsiteY8" fmla="*/ 73271 h 7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46062" h="732714">
                    <a:moveTo>
                      <a:pt x="0" y="73271"/>
                    </a:moveTo>
                    <a:cubicBezTo>
                      <a:pt x="0" y="32805"/>
                      <a:pt x="32805" y="0"/>
                      <a:pt x="73271" y="0"/>
                    </a:cubicBezTo>
                    <a:lnTo>
                      <a:pt x="2772791" y="0"/>
                    </a:lnTo>
                    <a:cubicBezTo>
                      <a:pt x="2813257" y="0"/>
                      <a:pt x="2846062" y="32805"/>
                      <a:pt x="2846062" y="73271"/>
                    </a:cubicBezTo>
                    <a:lnTo>
                      <a:pt x="2846062" y="659443"/>
                    </a:lnTo>
                    <a:cubicBezTo>
                      <a:pt x="2846062" y="699909"/>
                      <a:pt x="2813257" y="732714"/>
                      <a:pt x="2772791" y="732714"/>
                    </a:cubicBezTo>
                    <a:lnTo>
                      <a:pt x="73271" y="732714"/>
                    </a:lnTo>
                    <a:cubicBezTo>
                      <a:pt x="32805" y="732714"/>
                      <a:pt x="0" y="699909"/>
                      <a:pt x="0" y="659443"/>
                    </a:cubicBezTo>
                    <a:lnTo>
                      <a:pt x="0" y="73271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2772" t="-1639" r="-2772" b="-57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48CF0275-6A20-4F7E-96C8-7F62389BBAA2}"/>
              </a:ext>
            </a:extLst>
          </p:cNvPr>
          <p:cNvSpPr/>
          <p:nvPr/>
        </p:nvSpPr>
        <p:spPr>
          <a:xfrm>
            <a:off x="975793" y="1741066"/>
            <a:ext cx="233646" cy="143178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431782"/>
                </a:lnTo>
                <a:lnTo>
                  <a:pt x="233646" y="1431782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73F993C1-9579-4F82-952D-0440ED7DB7B4}"/>
                  </a:ext>
                </a:extLst>
              </p:cNvPr>
              <p:cNvSpPr/>
              <p:nvPr/>
            </p:nvSpPr>
            <p:spPr>
              <a:xfrm>
                <a:off x="1209439" y="2806491"/>
                <a:ext cx="2815452" cy="732714"/>
              </a:xfrm>
              <a:custGeom>
                <a:avLst/>
                <a:gdLst>
                  <a:gd name="connsiteX0" fmla="*/ 0 w 2815452"/>
                  <a:gd name="connsiteY0" fmla="*/ 73271 h 732714"/>
                  <a:gd name="connsiteX1" fmla="*/ 73271 w 2815452"/>
                  <a:gd name="connsiteY1" fmla="*/ 0 h 732714"/>
                  <a:gd name="connsiteX2" fmla="*/ 2742181 w 2815452"/>
                  <a:gd name="connsiteY2" fmla="*/ 0 h 732714"/>
                  <a:gd name="connsiteX3" fmla="*/ 2815452 w 2815452"/>
                  <a:gd name="connsiteY3" fmla="*/ 73271 h 732714"/>
                  <a:gd name="connsiteX4" fmla="*/ 2815452 w 2815452"/>
                  <a:gd name="connsiteY4" fmla="*/ 659443 h 732714"/>
                  <a:gd name="connsiteX5" fmla="*/ 2742181 w 2815452"/>
                  <a:gd name="connsiteY5" fmla="*/ 732714 h 732714"/>
                  <a:gd name="connsiteX6" fmla="*/ 73271 w 2815452"/>
                  <a:gd name="connsiteY6" fmla="*/ 732714 h 732714"/>
                  <a:gd name="connsiteX7" fmla="*/ 0 w 2815452"/>
                  <a:gd name="connsiteY7" fmla="*/ 659443 h 732714"/>
                  <a:gd name="connsiteX8" fmla="*/ 0 w 2815452"/>
                  <a:gd name="connsiteY8" fmla="*/ 73271 h 7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5452" h="732714">
                    <a:moveTo>
                      <a:pt x="0" y="73271"/>
                    </a:moveTo>
                    <a:cubicBezTo>
                      <a:pt x="0" y="32805"/>
                      <a:pt x="32805" y="0"/>
                      <a:pt x="73271" y="0"/>
                    </a:cubicBezTo>
                    <a:lnTo>
                      <a:pt x="2742181" y="0"/>
                    </a:lnTo>
                    <a:cubicBezTo>
                      <a:pt x="2782647" y="0"/>
                      <a:pt x="2815452" y="32805"/>
                      <a:pt x="2815452" y="73271"/>
                    </a:cubicBezTo>
                    <a:lnTo>
                      <a:pt x="2815452" y="659443"/>
                    </a:lnTo>
                    <a:cubicBezTo>
                      <a:pt x="2815452" y="699909"/>
                      <a:pt x="2782647" y="732714"/>
                      <a:pt x="2742181" y="732714"/>
                    </a:cubicBezTo>
                    <a:lnTo>
                      <a:pt x="73271" y="732714"/>
                    </a:lnTo>
                    <a:cubicBezTo>
                      <a:pt x="32805" y="732714"/>
                      <a:pt x="0" y="699909"/>
                      <a:pt x="0" y="659443"/>
                    </a:cubicBezTo>
                    <a:lnTo>
                      <a:pt x="0" y="73271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7655" tIns="45590" rIns="57655" bIns="45590" numCol="1" spcCol="1270" anchor="ctr" anchorCtr="0">
                <a:noAutofit/>
              </a:bodyPr>
              <a:lstStyle/>
              <a:p>
                <a:pPr marL="0" lvl="0" indent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1900" kern="1200" dirty="0">
                    <a:latin typeface="SimHei" panose="02010609060101010101" pitchFamily="49" charset="-122"/>
                    <a:ea typeface="SimHei" panose="02010609060101010101" pitchFamily="49" charset="-122"/>
                  </a:rPr>
                  <a:t>等离子体增强的化学气相沉积</a:t>
                </a:r>
                <a:r>
                  <a:rPr lang="en-US" altLang="zh-CN" sz="1900" kern="1200" dirty="0"/>
                  <a:t>(PECVD):</a:t>
                </a:r>
                <a:r>
                  <a:rPr lang="en" sz="1900" kern="1200" dirty="0"/>
                  <a:t>a-BN(400 </a:t>
                </a:r>
                <a14:m>
                  <m:oMath xmlns:m="http://schemas.openxmlformats.org/officeDocument/2006/math">
                    <m:r>
                      <a:rPr lang="en-US" altLang="zh-CN" sz="190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altLang="zh-CN" sz="19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" sz="1900" kern="1200" dirty="0"/>
                  <a:t>)</a:t>
                </a:r>
                <a:endParaRPr lang="zh-CN" altLang="en-US" sz="1900" kern="1200" dirty="0"/>
              </a:p>
            </p:txBody>
          </p:sp>
        </mc:Choice>
        <mc:Fallback xmlns=""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73F993C1-9579-4F82-952D-0440ED7DB7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439" y="2806491"/>
                <a:ext cx="2815452" cy="732714"/>
              </a:xfrm>
              <a:custGeom>
                <a:avLst/>
                <a:gdLst>
                  <a:gd name="connsiteX0" fmla="*/ 0 w 2815452"/>
                  <a:gd name="connsiteY0" fmla="*/ 73271 h 732714"/>
                  <a:gd name="connsiteX1" fmla="*/ 73271 w 2815452"/>
                  <a:gd name="connsiteY1" fmla="*/ 0 h 732714"/>
                  <a:gd name="connsiteX2" fmla="*/ 2742181 w 2815452"/>
                  <a:gd name="connsiteY2" fmla="*/ 0 h 732714"/>
                  <a:gd name="connsiteX3" fmla="*/ 2815452 w 2815452"/>
                  <a:gd name="connsiteY3" fmla="*/ 73271 h 732714"/>
                  <a:gd name="connsiteX4" fmla="*/ 2815452 w 2815452"/>
                  <a:gd name="connsiteY4" fmla="*/ 659443 h 732714"/>
                  <a:gd name="connsiteX5" fmla="*/ 2742181 w 2815452"/>
                  <a:gd name="connsiteY5" fmla="*/ 732714 h 732714"/>
                  <a:gd name="connsiteX6" fmla="*/ 73271 w 2815452"/>
                  <a:gd name="connsiteY6" fmla="*/ 732714 h 732714"/>
                  <a:gd name="connsiteX7" fmla="*/ 0 w 2815452"/>
                  <a:gd name="connsiteY7" fmla="*/ 659443 h 732714"/>
                  <a:gd name="connsiteX8" fmla="*/ 0 w 2815452"/>
                  <a:gd name="connsiteY8" fmla="*/ 73271 h 7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5452" h="732714">
                    <a:moveTo>
                      <a:pt x="0" y="73271"/>
                    </a:moveTo>
                    <a:cubicBezTo>
                      <a:pt x="0" y="32805"/>
                      <a:pt x="32805" y="0"/>
                      <a:pt x="73271" y="0"/>
                    </a:cubicBezTo>
                    <a:lnTo>
                      <a:pt x="2742181" y="0"/>
                    </a:lnTo>
                    <a:cubicBezTo>
                      <a:pt x="2782647" y="0"/>
                      <a:pt x="2815452" y="32805"/>
                      <a:pt x="2815452" y="73271"/>
                    </a:cubicBezTo>
                    <a:lnTo>
                      <a:pt x="2815452" y="659443"/>
                    </a:lnTo>
                    <a:cubicBezTo>
                      <a:pt x="2815452" y="699909"/>
                      <a:pt x="2782647" y="732714"/>
                      <a:pt x="2742181" y="732714"/>
                    </a:cubicBezTo>
                    <a:lnTo>
                      <a:pt x="73271" y="732714"/>
                    </a:lnTo>
                    <a:cubicBezTo>
                      <a:pt x="32805" y="732714"/>
                      <a:pt x="0" y="699909"/>
                      <a:pt x="0" y="659443"/>
                    </a:cubicBezTo>
                    <a:lnTo>
                      <a:pt x="0" y="73271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2155" r="-2155" b="-56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2453BAD3-0E2F-4F4A-B3CF-94CAC978282A}"/>
              </a:ext>
            </a:extLst>
          </p:cNvPr>
          <p:cNvSpPr/>
          <p:nvPr/>
        </p:nvSpPr>
        <p:spPr>
          <a:xfrm>
            <a:off x="975793" y="1741066"/>
            <a:ext cx="229004" cy="227526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275269"/>
                </a:lnTo>
                <a:lnTo>
                  <a:pt x="229004" y="2275269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任意多边形: 形状 17">
                <a:extLst>
                  <a:ext uri="{FF2B5EF4-FFF2-40B4-BE49-F238E27FC236}">
                    <a16:creationId xmlns:a16="http://schemas.microsoft.com/office/drawing/2014/main" id="{EA480C07-2599-41DD-9863-19BC6C2FB5BE}"/>
                  </a:ext>
                </a:extLst>
              </p:cNvPr>
              <p:cNvSpPr/>
              <p:nvPr/>
            </p:nvSpPr>
            <p:spPr>
              <a:xfrm>
                <a:off x="1204797" y="3649978"/>
                <a:ext cx="2824749" cy="732714"/>
              </a:xfrm>
              <a:custGeom>
                <a:avLst/>
                <a:gdLst>
                  <a:gd name="connsiteX0" fmla="*/ 0 w 2824749"/>
                  <a:gd name="connsiteY0" fmla="*/ 73271 h 732714"/>
                  <a:gd name="connsiteX1" fmla="*/ 73271 w 2824749"/>
                  <a:gd name="connsiteY1" fmla="*/ 0 h 732714"/>
                  <a:gd name="connsiteX2" fmla="*/ 2751478 w 2824749"/>
                  <a:gd name="connsiteY2" fmla="*/ 0 h 732714"/>
                  <a:gd name="connsiteX3" fmla="*/ 2824749 w 2824749"/>
                  <a:gd name="connsiteY3" fmla="*/ 73271 h 732714"/>
                  <a:gd name="connsiteX4" fmla="*/ 2824749 w 2824749"/>
                  <a:gd name="connsiteY4" fmla="*/ 659443 h 732714"/>
                  <a:gd name="connsiteX5" fmla="*/ 2751478 w 2824749"/>
                  <a:gd name="connsiteY5" fmla="*/ 732714 h 732714"/>
                  <a:gd name="connsiteX6" fmla="*/ 73271 w 2824749"/>
                  <a:gd name="connsiteY6" fmla="*/ 732714 h 732714"/>
                  <a:gd name="connsiteX7" fmla="*/ 0 w 2824749"/>
                  <a:gd name="connsiteY7" fmla="*/ 659443 h 732714"/>
                  <a:gd name="connsiteX8" fmla="*/ 0 w 2824749"/>
                  <a:gd name="connsiteY8" fmla="*/ 73271 h 7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24749" h="732714">
                    <a:moveTo>
                      <a:pt x="0" y="73271"/>
                    </a:moveTo>
                    <a:cubicBezTo>
                      <a:pt x="0" y="32805"/>
                      <a:pt x="32805" y="0"/>
                      <a:pt x="73271" y="0"/>
                    </a:cubicBezTo>
                    <a:lnTo>
                      <a:pt x="2751478" y="0"/>
                    </a:lnTo>
                    <a:cubicBezTo>
                      <a:pt x="2791944" y="0"/>
                      <a:pt x="2824749" y="32805"/>
                      <a:pt x="2824749" y="73271"/>
                    </a:cubicBezTo>
                    <a:lnTo>
                      <a:pt x="2824749" y="659443"/>
                    </a:lnTo>
                    <a:cubicBezTo>
                      <a:pt x="2824749" y="699909"/>
                      <a:pt x="2791944" y="732714"/>
                      <a:pt x="2751478" y="732714"/>
                    </a:cubicBezTo>
                    <a:lnTo>
                      <a:pt x="73271" y="732714"/>
                    </a:lnTo>
                    <a:cubicBezTo>
                      <a:pt x="32805" y="732714"/>
                      <a:pt x="0" y="699909"/>
                      <a:pt x="0" y="659443"/>
                    </a:cubicBezTo>
                    <a:lnTo>
                      <a:pt x="0" y="73271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7655" tIns="45590" rIns="57655" bIns="45590" numCol="1" spcCol="1270" anchor="ctr" anchorCtr="0">
                <a:noAutofit/>
              </a:bodyPr>
              <a:lstStyle/>
              <a:p>
                <a:pPr marL="0" lvl="0" indent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1900" kern="1200" dirty="0">
                    <a:latin typeface="SimHei" panose="02010609060101010101" pitchFamily="49" charset="-122"/>
                    <a:ea typeface="SimHei" panose="02010609060101010101" pitchFamily="49" charset="-122"/>
                    <a:cs typeface="Calibri" panose="020F0502020204030204" pitchFamily="34" charset="0"/>
                  </a:rPr>
                  <a:t>激光辅助的</a:t>
                </a:r>
                <a:r>
                  <a:rPr lang="en-US" altLang="zh-CN" sz="1900" kern="1200" dirty="0"/>
                  <a:t>CVD: </a:t>
                </a:r>
                <a:r>
                  <a:rPr lang="zh-CN" altLang="en-US" sz="1900" kern="1200" dirty="0"/>
                  <a:t>   </a:t>
                </a:r>
                <a:r>
                  <a:rPr lang="en-US" altLang="zh-CN" sz="1900" kern="1200" dirty="0"/>
                  <a:t>MAC(200-500 </a:t>
                </a:r>
                <a14:m>
                  <m:oMath xmlns:m="http://schemas.openxmlformats.org/officeDocument/2006/math">
                    <m:r>
                      <a:rPr lang="en-US" altLang="zh-CN" sz="190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altLang="zh-CN" sz="19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altLang="zh-CN" sz="1900" kern="1200" dirty="0"/>
                  <a:t>) </a:t>
                </a:r>
                <a:endParaRPr lang="zh-CN" altLang="en-US" sz="1900" kern="1200" dirty="0"/>
              </a:p>
            </p:txBody>
          </p:sp>
        </mc:Choice>
        <mc:Fallback xmlns="">
          <p:sp>
            <p:nvSpPr>
              <p:cNvPr id="18" name="任意多边形: 形状 17">
                <a:extLst>
                  <a:ext uri="{FF2B5EF4-FFF2-40B4-BE49-F238E27FC236}">
                    <a16:creationId xmlns:a16="http://schemas.microsoft.com/office/drawing/2014/main" id="{EA480C07-2599-41DD-9863-19BC6C2FB5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797" y="3649978"/>
                <a:ext cx="2824749" cy="732714"/>
              </a:xfrm>
              <a:custGeom>
                <a:avLst/>
                <a:gdLst>
                  <a:gd name="connsiteX0" fmla="*/ 0 w 2824749"/>
                  <a:gd name="connsiteY0" fmla="*/ 73271 h 732714"/>
                  <a:gd name="connsiteX1" fmla="*/ 73271 w 2824749"/>
                  <a:gd name="connsiteY1" fmla="*/ 0 h 732714"/>
                  <a:gd name="connsiteX2" fmla="*/ 2751478 w 2824749"/>
                  <a:gd name="connsiteY2" fmla="*/ 0 h 732714"/>
                  <a:gd name="connsiteX3" fmla="*/ 2824749 w 2824749"/>
                  <a:gd name="connsiteY3" fmla="*/ 73271 h 732714"/>
                  <a:gd name="connsiteX4" fmla="*/ 2824749 w 2824749"/>
                  <a:gd name="connsiteY4" fmla="*/ 659443 h 732714"/>
                  <a:gd name="connsiteX5" fmla="*/ 2751478 w 2824749"/>
                  <a:gd name="connsiteY5" fmla="*/ 732714 h 732714"/>
                  <a:gd name="connsiteX6" fmla="*/ 73271 w 2824749"/>
                  <a:gd name="connsiteY6" fmla="*/ 732714 h 732714"/>
                  <a:gd name="connsiteX7" fmla="*/ 0 w 2824749"/>
                  <a:gd name="connsiteY7" fmla="*/ 659443 h 732714"/>
                  <a:gd name="connsiteX8" fmla="*/ 0 w 2824749"/>
                  <a:gd name="connsiteY8" fmla="*/ 73271 h 7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24749" h="732714">
                    <a:moveTo>
                      <a:pt x="0" y="73271"/>
                    </a:moveTo>
                    <a:cubicBezTo>
                      <a:pt x="0" y="32805"/>
                      <a:pt x="32805" y="0"/>
                      <a:pt x="73271" y="0"/>
                    </a:cubicBezTo>
                    <a:lnTo>
                      <a:pt x="2751478" y="0"/>
                    </a:lnTo>
                    <a:cubicBezTo>
                      <a:pt x="2791944" y="0"/>
                      <a:pt x="2824749" y="32805"/>
                      <a:pt x="2824749" y="73271"/>
                    </a:cubicBezTo>
                    <a:lnTo>
                      <a:pt x="2824749" y="659443"/>
                    </a:lnTo>
                    <a:cubicBezTo>
                      <a:pt x="2824749" y="699909"/>
                      <a:pt x="2791944" y="732714"/>
                      <a:pt x="2751478" y="732714"/>
                    </a:cubicBezTo>
                    <a:lnTo>
                      <a:pt x="73271" y="732714"/>
                    </a:lnTo>
                    <a:cubicBezTo>
                      <a:pt x="32805" y="732714"/>
                      <a:pt x="0" y="699909"/>
                      <a:pt x="0" y="659443"/>
                    </a:cubicBezTo>
                    <a:lnTo>
                      <a:pt x="0" y="73271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1639" b="-57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007C8F47-00B1-4C1D-8567-DFAF4EEB43F8}"/>
              </a:ext>
            </a:extLst>
          </p:cNvPr>
          <p:cNvSpPr/>
          <p:nvPr/>
        </p:nvSpPr>
        <p:spPr>
          <a:xfrm>
            <a:off x="4176769" y="1138327"/>
            <a:ext cx="2722430" cy="601199"/>
          </a:xfrm>
          <a:custGeom>
            <a:avLst/>
            <a:gdLst>
              <a:gd name="connsiteX0" fmla="*/ 0 w 2722430"/>
              <a:gd name="connsiteY0" fmla="*/ 60120 h 601199"/>
              <a:gd name="connsiteX1" fmla="*/ 60120 w 2722430"/>
              <a:gd name="connsiteY1" fmla="*/ 0 h 601199"/>
              <a:gd name="connsiteX2" fmla="*/ 2662310 w 2722430"/>
              <a:gd name="connsiteY2" fmla="*/ 0 h 601199"/>
              <a:gd name="connsiteX3" fmla="*/ 2722430 w 2722430"/>
              <a:gd name="connsiteY3" fmla="*/ 60120 h 601199"/>
              <a:gd name="connsiteX4" fmla="*/ 2722430 w 2722430"/>
              <a:gd name="connsiteY4" fmla="*/ 541079 h 601199"/>
              <a:gd name="connsiteX5" fmla="*/ 2662310 w 2722430"/>
              <a:gd name="connsiteY5" fmla="*/ 601199 h 601199"/>
              <a:gd name="connsiteX6" fmla="*/ 60120 w 2722430"/>
              <a:gd name="connsiteY6" fmla="*/ 601199 h 601199"/>
              <a:gd name="connsiteX7" fmla="*/ 0 w 2722430"/>
              <a:gd name="connsiteY7" fmla="*/ 541079 h 601199"/>
              <a:gd name="connsiteX8" fmla="*/ 0 w 2722430"/>
              <a:gd name="connsiteY8" fmla="*/ 60120 h 60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22430" h="601199">
                <a:moveTo>
                  <a:pt x="0" y="60120"/>
                </a:moveTo>
                <a:cubicBezTo>
                  <a:pt x="0" y="26917"/>
                  <a:pt x="26917" y="0"/>
                  <a:pt x="60120" y="0"/>
                </a:cubicBezTo>
                <a:lnTo>
                  <a:pt x="2662310" y="0"/>
                </a:lnTo>
                <a:cubicBezTo>
                  <a:pt x="2695513" y="0"/>
                  <a:pt x="2722430" y="26917"/>
                  <a:pt x="2722430" y="60120"/>
                </a:cubicBezTo>
                <a:lnTo>
                  <a:pt x="2722430" y="541079"/>
                </a:lnTo>
                <a:cubicBezTo>
                  <a:pt x="2722430" y="574282"/>
                  <a:pt x="2695513" y="601199"/>
                  <a:pt x="2662310" y="601199"/>
                </a:cubicBezTo>
                <a:lnTo>
                  <a:pt x="60120" y="601199"/>
                </a:lnTo>
                <a:cubicBezTo>
                  <a:pt x="26917" y="601199"/>
                  <a:pt x="0" y="574282"/>
                  <a:pt x="0" y="541079"/>
                </a:cubicBezTo>
                <a:lnTo>
                  <a:pt x="0" y="6012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709" tIns="43009" rIns="55709" bIns="43009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000" kern="1200" dirty="0"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物理气相沉积法</a:t>
            </a:r>
            <a:r>
              <a:rPr lang="en-US" altLang="zh-CN" sz="2000" kern="1200" dirty="0"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(PVD)</a:t>
            </a:r>
            <a:endParaRPr lang="zh-CN" altLang="en-US" sz="2000" kern="1200" dirty="0">
              <a:latin typeface="Calibri" panose="020F0502020204030204" pitchFamily="34" charset="0"/>
              <a:ea typeface="SimHe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44FBED3D-871F-4FE5-AA0A-924F4A853701}"/>
              </a:ext>
            </a:extLst>
          </p:cNvPr>
          <p:cNvSpPr/>
          <p:nvPr/>
        </p:nvSpPr>
        <p:spPr>
          <a:xfrm>
            <a:off x="4449012" y="1739527"/>
            <a:ext cx="220144" cy="95313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953137"/>
                </a:lnTo>
                <a:lnTo>
                  <a:pt x="220144" y="953137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任意多边形: 形状 20">
                <a:extLst>
                  <a:ext uri="{FF2B5EF4-FFF2-40B4-BE49-F238E27FC236}">
                    <a16:creationId xmlns:a16="http://schemas.microsoft.com/office/drawing/2014/main" id="{53F08913-63AE-482E-A3CD-7116F59E52D6}"/>
                  </a:ext>
                </a:extLst>
              </p:cNvPr>
              <p:cNvSpPr/>
              <p:nvPr/>
            </p:nvSpPr>
            <p:spPr>
              <a:xfrm>
                <a:off x="4669156" y="2326307"/>
                <a:ext cx="3279085" cy="732714"/>
              </a:xfrm>
              <a:custGeom>
                <a:avLst/>
                <a:gdLst>
                  <a:gd name="connsiteX0" fmla="*/ 0 w 3728028"/>
                  <a:gd name="connsiteY0" fmla="*/ 73271 h 732714"/>
                  <a:gd name="connsiteX1" fmla="*/ 73271 w 3728028"/>
                  <a:gd name="connsiteY1" fmla="*/ 0 h 732714"/>
                  <a:gd name="connsiteX2" fmla="*/ 3654757 w 3728028"/>
                  <a:gd name="connsiteY2" fmla="*/ 0 h 732714"/>
                  <a:gd name="connsiteX3" fmla="*/ 3728028 w 3728028"/>
                  <a:gd name="connsiteY3" fmla="*/ 73271 h 732714"/>
                  <a:gd name="connsiteX4" fmla="*/ 3728028 w 3728028"/>
                  <a:gd name="connsiteY4" fmla="*/ 659443 h 732714"/>
                  <a:gd name="connsiteX5" fmla="*/ 3654757 w 3728028"/>
                  <a:gd name="connsiteY5" fmla="*/ 732714 h 732714"/>
                  <a:gd name="connsiteX6" fmla="*/ 73271 w 3728028"/>
                  <a:gd name="connsiteY6" fmla="*/ 732714 h 732714"/>
                  <a:gd name="connsiteX7" fmla="*/ 0 w 3728028"/>
                  <a:gd name="connsiteY7" fmla="*/ 659443 h 732714"/>
                  <a:gd name="connsiteX8" fmla="*/ 0 w 3728028"/>
                  <a:gd name="connsiteY8" fmla="*/ 73271 h 7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28028" h="732714">
                    <a:moveTo>
                      <a:pt x="0" y="73271"/>
                    </a:moveTo>
                    <a:cubicBezTo>
                      <a:pt x="0" y="32805"/>
                      <a:pt x="32805" y="0"/>
                      <a:pt x="73271" y="0"/>
                    </a:cubicBezTo>
                    <a:lnTo>
                      <a:pt x="3654757" y="0"/>
                    </a:lnTo>
                    <a:cubicBezTo>
                      <a:pt x="3695223" y="0"/>
                      <a:pt x="3728028" y="32805"/>
                      <a:pt x="3728028" y="73271"/>
                    </a:cubicBezTo>
                    <a:lnTo>
                      <a:pt x="3728028" y="659443"/>
                    </a:lnTo>
                    <a:cubicBezTo>
                      <a:pt x="3728028" y="699909"/>
                      <a:pt x="3695223" y="732714"/>
                      <a:pt x="3654757" y="732714"/>
                    </a:cubicBezTo>
                    <a:lnTo>
                      <a:pt x="73271" y="732714"/>
                    </a:lnTo>
                    <a:cubicBezTo>
                      <a:pt x="32805" y="732714"/>
                      <a:pt x="0" y="699909"/>
                      <a:pt x="0" y="659443"/>
                    </a:cubicBezTo>
                    <a:lnTo>
                      <a:pt x="0" y="73271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7655" tIns="45590" rIns="57655" bIns="45590" numCol="1" spcCol="1270" anchor="ctr" anchorCtr="0">
                <a:noAutofit/>
              </a:bodyPr>
              <a:lstStyle/>
              <a:p>
                <a:pPr marL="0" lvl="0" indent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1900" kern="1200" dirty="0">
                    <a:latin typeface="SimHei" panose="02010609060101010101" pitchFamily="49" charset="-122"/>
                    <a:ea typeface="SimHei" panose="02010609060101010101" pitchFamily="49" charset="-122"/>
                  </a:rPr>
                  <a:t>脉冲激光沉积法</a:t>
                </a:r>
                <a:r>
                  <a:rPr lang="en-US" altLang="zh-CN" sz="1900" kern="1200" dirty="0"/>
                  <a:t>(PLD): a-BP(150 </a:t>
                </a:r>
                <a14:m>
                  <m:oMath xmlns:m="http://schemas.openxmlformats.org/officeDocument/2006/math">
                    <m:r>
                      <a:rPr lang="en-US" altLang="zh-CN" sz="190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altLang="zh-CN" sz="19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altLang="zh-CN" sz="1900" kern="1200" dirty="0"/>
                  <a:t>), a-BN (200 </a:t>
                </a:r>
                <a14:m>
                  <m:oMath xmlns:m="http://schemas.openxmlformats.org/officeDocument/2006/math">
                    <m:r>
                      <a:rPr lang="en-US" altLang="zh-CN" sz="190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altLang="zh-CN" sz="19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altLang="zh-CN" sz="1900" kern="1200" dirty="0"/>
                  <a:t>)        </a:t>
                </a:r>
              </a:p>
            </p:txBody>
          </p:sp>
        </mc:Choice>
        <mc:Fallback xmlns="">
          <p:sp>
            <p:nvSpPr>
              <p:cNvPr id="21" name="任意多边形: 形状 20">
                <a:extLst>
                  <a:ext uri="{FF2B5EF4-FFF2-40B4-BE49-F238E27FC236}">
                    <a16:creationId xmlns:a16="http://schemas.microsoft.com/office/drawing/2014/main" id="{53F08913-63AE-482E-A3CD-7116F59E52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9156" y="2326307"/>
                <a:ext cx="3279085" cy="732714"/>
              </a:xfrm>
              <a:custGeom>
                <a:avLst/>
                <a:gdLst>
                  <a:gd name="connsiteX0" fmla="*/ 0 w 3728028"/>
                  <a:gd name="connsiteY0" fmla="*/ 73271 h 732714"/>
                  <a:gd name="connsiteX1" fmla="*/ 73271 w 3728028"/>
                  <a:gd name="connsiteY1" fmla="*/ 0 h 732714"/>
                  <a:gd name="connsiteX2" fmla="*/ 3654757 w 3728028"/>
                  <a:gd name="connsiteY2" fmla="*/ 0 h 732714"/>
                  <a:gd name="connsiteX3" fmla="*/ 3728028 w 3728028"/>
                  <a:gd name="connsiteY3" fmla="*/ 73271 h 732714"/>
                  <a:gd name="connsiteX4" fmla="*/ 3728028 w 3728028"/>
                  <a:gd name="connsiteY4" fmla="*/ 659443 h 732714"/>
                  <a:gd name="connsiteX5" fmla="*/ 3654757 w 3728028"/>
                  <a:gd name="connsiteY5" fmla="*/ 732714 h 732714"/>
                  <a:gd name="connsiteX6" fmla="*/ 73271 w 3728028"/>
                  <a:gd name="connsiteY6" fmla="*/ 732714 h 732714"/>
                  <a:gd name="connsiteX7" fmla="*/ 0 w 3728028"/>
                  <a:gd name="connsiteY7" fmla="*/ 659443 h 732714"/>
                  <a:gd name="connsiteX8" fmla="*/ 0 w 3728028"/>
                  <a:gd name="connsiteY8" fmla="*/ 73271 h 7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28028" h="732714">
                    <a:moveTo>
                      <a:pt x="0" y="73271"/>
                    </a:moveTo>
                    <a:cubicBezTo>
                      <a:pt x="0" y="32805"/>
                      <a:pt x="32805" y="0"/>
                      <a:pt x="73271" y="0"/>
                    </a:cubicBezTo>
                    <a:lnTo>
                      <a:pt x="3654757" y="0"/>
                    </a:lnTo>
                    <a:cubicBezTo>
                      <a:pt x="3695223" y="0"/>
                      <a:pt x="3728028" y="32805"/>
                      <a:pt x="3728028" y="73271"/>
                    </a:cubicBezTo>
                    <a:lnTo>
                      <a:pt x="3728028" y="659443"/>
                    </a:lnTo>
                    <a:cubicBezTo>
                      <a:pt x="3728028" y="699909"/>
                      <a:pt x="3695223" y="732714"/>
                      <a:pt x="3654757" y="732714"/>
                    </a:cubicBezTo>
                    <a:lnTo>
                      <a:pt x="73271" y="732714"/>
                    </a:lnTo>
                    <a:cubicBezTo>
                      <a:pt x="32805" y="732714"/>
                      <a:pt x="0" y="699909"/>
                      <a:pt x="0" y="659443"/>
                    </a:cubicBezTo>
                    <a:lnTo>
                      <a:pt x="0" y="73271"/>
                    </a:lnTo>
                    <a:close/>
                  </a:path>
                </a:pathLst>
              </a:custGeom>
              <a:blipFill>
                <a:blip r:embed="rId5"/>
                <a:stretch>
                  <a:fillRect t="-2459" r="-5926" b="-49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D9C3620A-2582-4969-9CA4-0265CA37C57E}"/>
              </a:ext>
            </a:extLst>
          </p:cNvPr>
          <p:cNvSpPr/>
          <p:nvPr/>
        </p:nvSpPr>
        <p:spPr>
          <a:xfrm>
            <a:off x="4449012" y="1739527"/>
            <a:ext cx="311153" cy="186633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866333"/>
                </a:lnTo>
                <a:lnTo>
                  <a:pt x="311153" y="1866333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任意多边形: 形状 22">
                <a:extLst>
                  <a:ext uri="{FF2B5EF4-FFF2-40B4-BE49-F238E27FC236}">
                    <a16:creationId xmlns:a16="http://schemas.microsoft.com/office/drawing/2014/main" id="{63CC8C11-88EB-41AC-8153-776967A70C02}"/>
                  </a:ext>
                </a:extLst>
              </p:cNvPr>
              <p:cNvSpPr/>
              <p:nvPr/>
            </p:nvSpPr>
            <p:spPr>
              <a:xfrm>
                <a:off x="4760165" y="3239504"/>
                <a:ext cx="3126287" cy="732714"/>
              </a:xfrm>
              <a:custGeom>
                <a:avLst/>
                <a:gdLst>
                  <a:gd name="connsiteX0" fmla="*/ 0 w 3126287"/>
                  <a:gd name="connsiteY0" fmla="*/ 73271 h 732714"/>
                  <a:gd name="connsiteX1" fmla="*/ 73271 w 3126287"/>
                  <a:gd name="connsiteY1" fmla="*/ 0 h 732714"/>
                  <a:gd name="connsiteX2" fmla="*/ 3053016 w 3126287"/>
                  <a:gd name="connsiteY2" fmla="*/ 0 h 732714"/>
                  <a:gd name="connsiteX3" fmla="*/ 3126287 w 3126287"/>
                  <a:gd name="connsiteY3" fmla="*/ 73271 h 732714"/>
                  <a:gd name="connsiteX4" fmla="*/ 3126287 w 3126287"/>
                  <a:gd name="connsiteY4" fmla="*/ 659443 h 732714"/>
                  <a:gd name="connsiteX5" fmla="*/ 3053016 w 3126287"/>
                  <a:gd name="connsiteY5" fmla="*/ 732714 h 732714"/>
                  <a:gd name="connsiteX6" fmla="*/ 73271 w 3126287"/>
                  <a:gd name="connsiteY6" fmla="*/ 732714 h 732714"/>
                  <a:gd name="connsiteX7" fmla="*/ 0 w 3126287"/>
                  <a:gd name="connsiteY7" fmla="*/ 659443 h 732714"/>
                  <a:gd name="connsiteX8" fmla="*/ 0 w 3126287"/>
                  <a:gd name="connsiteY8" fmla="*/ 73271 h 7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6287" h="732714">
                    <a:moveTo>
                      <a:pt x="0" y="73271"/>
                    </a:moveTo>
                    <a:cubicBezTo>
                      <a:pt x="0" y="32805"/>
                      <a:pt x="32805" y="0"/>
                      <a:pt x="73271" y="0"/>
                    </a:cubicBezTo>
                    <a:lnTo>
                      <a:pt x="3053016" y="0"/>
                    </a:lnTo>
                    <a:cubicBezTo>
                      <a:pt x="3093482" y="0"/>
                      <a:pt x="3126287" y="32805"/>
                      <a:pt x="3126287" y="73271"/>
                    </a:cubicBezTo>
                    <a:lnTo>
                      <a:pt x="3126287" y="659443"/>
                    </a:lnTo>
                    <a:cubicBezTo>
                      <a:pt x="3126287" y="699909"/>
                      <a:pt x="3093482" y="732714"/>
                      <a:pt x="3053016" y="732714"/>
                    </a:cubicBezTo>
                    <a:lnTo>
                      <a:pt x="73271" y="732714"/>
                    </a:lnTo>
                    <a:cubicBezTo>
                      <a:pt x="32805" y="732714"/>
                      <a:pt x="0" y="699909"/>
                      <a:pt x="0" y="659443"/>
                    </a:cubicBezTo>
                    <a:lnTo>
                      <a:pt x="0" y="73271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7655" tIns="45590" rIns="57655" bIns="45590" numCol="1" spcCol="1270" anchor="ctr" anchorCtr="0">
                <a:noAutofit/>
              </a:bodyPr>
              <a:lstStyle/>
              <a:p>
                <a:pPr marL="0" lvl="0" indent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1900" kern="1200" dirty="0">
                    <a:latin typeface="SimHei" panose="02010609060101010101" pitchFamily="49" charset="-122"/>
                    <a:ea typeface="SimHei" panose="02010609060101010101" pitchFamily="49" charset="-122"/>
                  </a:rPr>
                  <a:t>磁控溅射法</a:t>
                </a:r>
                <a:r>
                  <a:rPr lang="en-US" altLang="zh-CN" sz="1900" kern="1200" dirty="0"/>
                  <a:t>:a-MoS</a:t>
                </a:r>
                <a:r>
                  <a:rPr lang="en-US" altLang="zh-CN" sz="1900" kern="1200" baseline="-25000" dirty="0"/>
                  <a:t>2</a:t>
                </a:r>
                <a:r>
                  <a:rPr lang="en-US" altLang="zh-CN" sz="1900" kern="1200" dirty="0"/>
                  <a:t>(150 </a:t>
                </a:r>
                <a14:m>
                  <m:oMath xmlns:m="http://schemas.openxmlformats.org/officeDocument/2006/math">
                    <m:r>
                      <a:rPr lang="en-US" altLang="zh-CN" sz="190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altLang="zh-CN" sz="19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altLang="zh-CN" sz="1900" kern="1200" dirty="0"/>
                  <a:t>) </a:t>
                </a:r>
                <a:endParaRPr lang="zh-CN" altLang="en-US" sz="1900" kern="1200" baseline="-25000" dirty="0"/>
              </a:p>
            </p:txBody>
          </p:sp>
        </mc:Choice>
        <mc:Fallback xmlns="">
          <p:sp>
            <p:nvSpPr>
              <p:cNvPr id="23" name="任意多边形: 形状 22">
                <a:extLst>
                  <a:ext uri="{FF2B5EF4-FFF2-40B4-BE49-F238E27FC236}">
                    <a16:creationId xmlns:a16="http://schemas.microsoft.com/office/drawing/2014/main" id="{63CC8C11-88EB-41AC-8153-776967A70C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0165" y="3239504"/>
                <a:ext cx="3126287" cy="732714"/>
              </a:xfrm>
              <a:custGeom>
                <a:avLst/>
                <a:gdLst>
                  <a:gd name="connsiteX0" fmla="*/ 0 w 3126287"/>
                  <a:gd name="connsiteY0" fmla="*/ 73271 h 732714"/>
                  <a:gd name="connsiteX1" fmla="*/ 73271 w 3126287"/>
                  <a:gd name="connsiteY1" fmla="*/ 0 h 732714"/>
                  <a:gd name="connsiteX2" fmla="*/ 3053016 w 3126287"/>
                  <a:gd name="connsiteY2" fmla="*/ 0 h 732714"/>
                  <a:gd name="connsiteX3" fmla="*/ 3126287 w 3126287"/>
                  <a:gd name="connsiteY3" fmla="*/ 73271 h 732714"/>
                  <a:gd name="connsiteX4" fmla="*/ 3126287 w 3126287"/>
                  <a:gd name="connsiteY4" fmla="*/ 659443 h 732714"/>
                  <a:gd name="connsiteX5" fmla="*/ 3053016 w 3126287"/>
                  <a:gd name="connsiteY5" fmla="*/ 732714 h 732714"/>
                  <a:gd name="connsiteX6" fmla="*/ 73271 w 3126287"/>
                  <a:gd name="connsiteY6" fmla="*/ 732714 h 732714"/>
                  <a:gd name="connsiteX7" fmla="*/ 0 w 3126287"/>
                  <a:gd name="connsiteY7" fmla="*/ 659443 h 732714"/>
                  <a:gd name="connsiteX8" fmla="*/ 0 w 3126287"/>
                  <a:gd name="connsiteY8" fmla="*/ 73271 h 7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6287" h="732714">
                    <a:moveTo>
                      <a:pt x="0" y="73271"/>
                    </a:moveTo>
                    <a:cubicBezTo>
                      <a:pt x="0" y="32805"/>
                      <a:pt x="32805" y="0"/>
                      <a:pt x="73271" y="0"/>
                    </a:cubicBezTo>
                    <a:lnTo>
                      <a:pt x="3053016" y="0"/>
                    </a:lnTo>
                    <a:cubicBezTo>
                      <a:pt x="3093482" y="0"/>
                      <a:pt x="3126287" y="32805"/>
                      <a:pt x="3126287" y="73271"/>
                    </a:cubicBezTo>
                    <a:lnTo>
                      <a:pt x="3126287" y="659443"/>
                    </a:lnTo>
                    <a:cubicBezTo>
                      <a:pt x="3126287" y="699909"/>
                      <a:pt x="3093482" y="732714"/>
                      <a:pt x="3053016" y="732714"/>
                    </a:cubicBezTo>
                    <a:lnTo>
                      <a:pt x="73271" y="732714"/>
                    </a:lnTo>
                    <a:cubicBezTo>
                      <a:pt x="32805" y="732714"/>
                      <a:pt x="0" y="699909"/>
                      <a:pt x="0" y="659443"/>
                    </a:cubicBezTo>
                    <a:lnTo>
                      <a:pt x="0" y="73271"/>
                    </a:lnTo>
                    <a:close/>
                  </a:path>
                </a:pathLst>
              </a:custGeom>
              <a:blipFill>
                <a:blip r:embed="rId6"/>
                <a:stretch>
                  <a:fillRect r="-9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80B6925C-8A21-5E4B-9143-D4EA8F8761D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172" t="3448" r="2469" b="3645"/>
          <a:stretch/>
        </p:blipFill>
        <p:spPr>
          <a:xfrm>
            <a:off x="902832" y="4702785"/>
            <a:ext cx="4029550" cy="1467984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B982F7DE-9498-5F42-8FE9-BF23AAD36F42}"/>
              </a:ext>
            </a:extLst>
          </p:cNvPr>
          <p:cNvGrpSpPr/>
          <p:nvPr/>
        </p:nvGrpSpPr>
        <p:grpSpPr>
          <a:xfrm>
            <a:off x="5062664" y="4671778"/>
            <a:ext cx="2329218" cy="1529998"/>
            <a:chOff x="6012160" y="2467866"/>
            <a:chExt cx="2713510" cy="1944216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FCB63EA9-CD9F-714B-ACB0-3049972E6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2467866"/>
              <a:ext cx="2713510" cy="1944216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AF0BB0A4-83A9-EF4A-A58C-17368F0709DD}"/>
                </a:ext>
              </a:extLst>
            </p:cNvPr>
            <p:cNvSpPr/>
            <p:nvPr/>
          </p:nvSpPr>
          <p:spPr>
            <a:xfrm>
              <a:off x="6084168" y="2564904"/>
              <a:ext cx="216024" cy="216024"/>
            </a:xfrm>
            <a:prstGeom prst="rect">
              <a:avLst/>
            </a:prstGeom>
            <a:solidFill>
              <a:srgbClr val="7C7A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8176BCB6-C3A9-304F-A966-AF4F53C42A7A}"/>
              </a:ext>
            </a:extLst>
          </p:cNvPr>
          <p:cNvSpPr txBox="1"/>
          <p:nvPr/>
        </p:nvSpPr>
        <p:spPr>
          <a:xfrm>
            <a:off x="2385172" y="6213350"/>
            <a:ext cx="10648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/>
              <a:t>PECVD</a:t>
            </a:r>
            <a:r>
              <a:rPr kumimoji="1" lang="zh-CN" altLang="en-US" sz="1100" dirty="0">
                <a:latin typeface="SimHei" panose="02010609060101010101" pitchFamily="49" charset="-122"/>
                <a:ea typeface="SimHei" panose="02010609060101010101" pitchFamily="49" charset="-122"/>
              </a:rPr>
              <a:t>示意图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3CECF4B-0E3C-7D49-95D1-657D6EE0935A}"/>
              </a:ext>
            </a:extLst>
          </p:cNvPr>
          <p:cNvSpPr txBox="1"/>
          <p:nvPr/>
        </p:nvSpPr>
        <p:spPr>
          <a:xfrm>
            <a:off x="5780209" y="6213350"/>
            <a:ext cx="8941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/>
              <a:t>PLD</a:t>
            </a:r>
            <a:r>
              <a:rPr kumimoji="1" lang="zh-CN" altLang="en-US" sz="1100" dirty="0">
                <a:latin typeface="SimHei" panose="02010609060101010101" pitchFamily="49" charset="-122"/>
                <a:ea typeface="SimHei" panose="02010609060101010101" pitchFamily="49" charset="-122"/>
              </a:rPr>
              <a:t>示意图</a:t>
            </a:r>
          </a:p>
        </p:txBody>
      </p:sp>
    </p:spTree>
    <p:extLst>
      <p:ext uri="{BB962C8B-B14F-4D97-AF65-F5344CB8AC3E}">
        <p14:creationId xmlns:p14="http://schemas.microsoft.com/office/powerpoint/2010/main" val="3192412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3A76FC7-3A26-4522-9DEE-CF9668EDB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fld id="{6338CFA7-985D-43A3-ADFF-4843314EFE8D}" type="slidenum">
              <a:rPr lang="zh-CN" altLang="en-US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5</a:t>
            </a:fld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endParaRPr lang="zh-CN" altLang="en-US" b="1" dirty="0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0FFB9BF-3E82-4A84-B7CC-19E03AE34D5D}"/>
              </a:ext>
            </a:extLst>
          </p:cNvPr>
          <p:cNvSpPr txBox="1"/>
          <p:nvPr/>
        </p:nvSpPr>
        <p:spPr>
          <a:xfrm>
            <a:off x="-1524000" y="233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rgbClr val="3333FF"/>
                </a:solidFill>
                <a:latin typeface="SimHei" panose="02010609060101010101" pitchFamily="49" charset="-122"/>
                <a:ea typeface="SimHei" panose="02010609060101010101" pitchFamily="49" charset="-122"/>
                <a:cs typeface="Calibri" panose="020F0502020204030204" pitchFamily="34" charset="0"/>
              </a:rPr>
              <a:t>二维无定形碳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6143B32-907C-4D5A-AD07-68B20531B2FF}"/>
              </a:ext>
            </a:extLst>
          </p:cNvPr>
          <p:cNvSpPr/>
          <p:nvPr/>
        </p:nvSpPr>
        <p:spPr>
          <a:xfrm>
            <a:off x="791780" y="886957"/>
            <a:ext cx="7560439" cy="1291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TEM</a:t>
            </a:r>
            <a:r>
              <a:rPr lang="zh-CN" altLang="en-US" dirty="0">
                <a:solidFill>
                  <a:srgbClr val="4472C4"/>
                </a:solidFill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图像显现出</a:t>
            </a:r>
            <a:r>
              <a:rPr lang="zh-CN" altLang="zh-CN" dirty="0">
                <a:solidFill>
                  <a:srgbClr val="4472C4"/>
                </a:solidFill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单层</a:t>
            </a:r>
            <a:r>
              <a:rPr lang="zh-CN" altLang="en-US" dirty="0">
                <a:solidFill>
                  <a:srgbClr val="4472C4"/>
                </a:solidFill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无定形</a:t>
            </a:r>
            <a:r>
              <a:rPr lang="zh-CN" altLang="zh-CN" dirty="0">
                <a:solidFill>
                  <a:srgbClr val="4472C4"/>
                </a:solidFill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碳薄膜</a:t>
            </a:r>
            <a:r>
              <a:rPr lang="zh-CN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内部完全没有长程周期性，键长、键角尺寸不一，并伴随大量五元环、六元环、七元环、八元环等等，环分布更倾向于竞争模型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D511807-7950-9D44-9166-969C1227E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308" y="2178336"/>
            <a:ext cx="5505382" cy="32854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74D3B750-7CAA-FC4E-B0D0-49AB54692A7B}"/>
                  </a:ext>
                </a:extLst>
              </p:cNvPr>
              <p:cNvSpPr/>
              <p:nvPr/>
            </p:nvSpPr>
            <p:spPr>
              <a:xfrm>
                <a:off x="791780" y="5602994"/>
                <a:ext cx="7560439" cy="8758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zh-CN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相比于石墨烯样品键长和键角固定在</a:t>
                </a:r>
                <a:r>
                  <a:rPr lang="en-US" altLang="zh-CN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1.6</a:t>
                </a:r>
                <a:r>
                  <a:rPr lang="zh-CN" altLang="en-US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Å </a:t>
                </a:r>
                <a:r>
                  <a:rPr lang="zh-CN" altLang="zh-CN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和</a:t>
                </a:r>
                <a:r>
                  <a:rPr lang="en-US" altLang="zh-CN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120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°</m:t>
                    </m:r>
                  </m:oMath>
                </a14:m>
                <a:r>
                  <a:rPr lang="zh-CN" altLang="zh-CN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，</a:t>
                </a:r>
                <a:r>
                  <a:rPr lang="zh-CN" altLang="en-US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无定形</a:t>
                </a:r>
                <a:r>
                  <a:rPr lang="zh-CN" altLang="zh-CN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碳样品的键长和键角具有极其宽广的分布范围</a:t>
                </a:r>
                <a:r>
                  <a:rPr lang="en-US" altLang="zh-CN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(0.9-1.8</a:t>
                </a:r>
                <a:r>
                  <a:rPr lang="zh-CN" altLang="en-US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Å </a:t>
                </a:r>
                <a:r>
                  <a:rPr lang="zh-CN" altLang="zh-CN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和</a:t>
                </a:r>
                <a:r>
                  <a:rPr lang="zh-CN" altLang="en-US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90-150</a:t>
                </a:r>
                <a:r>
                  <a:rPr lang="en-US" altLang="zh-CN" dirty="0">
                    <a:solidFill>
                      <a:srgbClr val="4472C4"/>
                    </a:solidFill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4472C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° </m:t>
                    </m:r>
                  </m:oMath>
                </a14:m>
                <a:r>
                  <a:rPr lang="en-US" altLang="zh-CN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)</a:t>
                </a:r>
                <a:r>
                  <a:rPr lang="zh-CN" altLang="zh-CN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 </a:t>
                </a:r>
                <a:endParaRPr lang="zh-CN" altLang="en-US" dirty="0">
                  <a:solidFill>
                    <a:srgbClr val="4472C4"/>
                  </a:solidFill>
                  <a:latin typeface="Calibri" panose="020F0502020204030204" pitchFamily="34" charset="0"/>
                  <a:ea typeface="SimHei" panose="02010609060101010101" pitchFamily="49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74D3B750-7CAA-FC4E-B0D0-49AB54692A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780" y="5602994"/>
                <a:ext cx="7560439" cy="875881"/>
              </a:xfrm>
              <a:prstGeom prst="rect">
                <a:avLst/>
              </a:prstGeom>
              <a:blipFill>
                <a:blip r:embed="rId3"/>
                <a:stretch>
                  <a:fillRect l="-726" r="-645" b="-104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>
            <a:extLst>
              <a:ext uri="{FF2B5EF4-FFF2-40B4-BE49-F238E27FC236}">
                <a16:creationId xmlns:a16="http://schemas.microsoft.com/office/drawing/2014/main" id="{393A5AE9-076F-E04E-A42F-2733940D2633}"/>
              </a:ext>
            </a:extLst>
          </p:cNvPr>
          <p:cNvSpPr/>
          <p:nvPr/>
        </p:nvSpPr>
        <p:spPr>
          <a:xfrm>
            <a:off x="0" y="6596390"/>
            <a:ext cx="667979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Toh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, C, et al. Nature 577, 199–203 (2020).</a:t>
            </a:r>
            <a:endParaRPr lang="zh-CN" alt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489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3A76FC7-3A26-4522-9DEE-CF9668EDB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fld id="{6338CFA7-985D-43A3-ADFF-4843314EFE8D}" type="slidenum">
              <a:rPr lang="zh-CN" altLang="en-US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6</a:t>
            </a:fld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endParaRPr lang="zh-CN" altLang="en-US" b="1" dirty="0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0FFB9BF-3E82-4A84-B7CC-19E03AE34D5D}"/>
              </a:ext>
            </a:extLst>
          </p:cNvPr>
          <p:cNvSpPr txBox="1"/>
          <p:nvPr/>
        </p:nvSpPr>
        <p:spPr>
          <a:xfrm>
            <a:off x="-1524000" y="233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rgbClr val="3333FF"/>
                </a:solidFill>
                <a:latin typeface="SimHei" panose="02010609060101010101" pitchFamily="49" charset="-122"/>
                <a:ea typeface="SimHei" panose="02010609060101010101" pitchFamily="49" charset="-122"/>
                <a:cs typeface="Calibri" panose="020F0502020204030204" pitchFamily="34" charset="0"/>
              </a:rPr>
              <a:t>二维无定形碳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6143B32-907C-4D5A-AD07-68B20531B2FF}"/>
              </a:ext>
            </a:extLst>
          </p:cNvPr>
          <p:cNvSpPr/>
          <p:nvPr/>
        </p:nvSpPr>
        <p:spPr>
          <a:xfrm>
            <a:off x="1208105" y="1756491"/>
            <a:ext cx="74135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从</a:t>
            </a:r>
            <a:r>
              <a:rPr lang="en-US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STEM</a:t>
            </a:r>
            <a:r>
              <a:rPr lang="zh-CN" altLang="en-US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图可以看出，无定形</a:t>
            </a:r>
            <a:r>
              <a:rPr lang="zh-CN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样品中的微晶粒之间没有明显的界限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4D3B750-7CAA-FC4E-B0D0-49AB54692A7B}"/>
              </a:ext>
            </a:extLst>
          </p:cNvPr>
          <p:cNvSpPr/>
          <p:nvPr/>
        </p:nvSpPr>
        <p:spPr>
          <a:xfrm>
            <a:off x="1208105" y="5101509"/>
            <a:ext cx="7070686" cy="875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SAED</a:t>
            </a:r>
            <a:r>
              <a:rPr lang="zh-CN" altLang="en-US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图像中，弥散衍射环再一次</a:t>
            </a:r>
            <a:r>
              <a:rPr lang="zh-CN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确认了单层</a:t>
            </a:r>
            <a:r>
              <a:rPr lang="zh-CN" altLang="en-US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无定形</a:t>
            </a:r>
            <a:r>
              <a:rPr lang="zh-CN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碳样品的非晶形态</a:t>
            </a:r>
            <a:r>
              <a:rPr lang="zh-CN" altLang="en-US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，而</a:t>
            </a:r>
            <a:r>
              <a:rPr lang="zh-CN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纳米晶样品有着明显锐利的一阶和二阶衍射环</a:t>
            </a:r>
            <a:endParaRPr lang="zh-CN" altLang="en-US" dirty="0">
              <a:solidFill>
                <a:srgbClr val="4472C4"/>
              </a:solidFill>
              <a:latin typeface="Calibri" panose="020F0502020204030204" pitchFamily="34" charset="0"/>
              <a:ea typeface="SimHei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904F6F0-6F11-BE42-9C76-14D1480B0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281" y="2312294"/>
            <a:ext cx="6861437" cy="255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24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3A76FC7-3A26-4522-9DEE-CF9668EDB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fld id="{6338CFA7-985D-43A3-ADFF-4843314EFE8D}" type="slidenum">
              <a:rPr lang="zh-CN" altLang="en-US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7</a:t>
            </a:fld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endParaRPr lang="zh-CN" altLang="en-US" b="1" dirty="0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0FFB9BF-3E82-4A84-B7CC-19E03AE34D5D}"/>
              </a:ext>
            </a:extLst>
          </p:cNvPr>
          <p:cNvSpPr txBox="1"/>
          <p:nvPr/>
        </p:nvSpPr>
        <p:spPr>
          <a:xfrm>
            <a:off x="-1524000" y="233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rgbClr val="3333FF"/>
                </a:solidFill>
                <a:latin typeface="SimHei" panose="02010609060101010101" pitchFamily="49" charset="-122"/>
                <a:ea typeface="SimHei" panose="02010609060101010101" pitchFamily="49" charset="-122"/>
                <a:cs typeface="Calibri" panose="020F0502020204030204" pitchFamily="34" charset="0"/>
              </a:rPr>
              <a:t>二维无定形碳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6143B32-907C-4D5A-AD07-68B20531B2FF}"/>
              </a:ext>
            </a:extLst>
          </p:cNvPr>
          <p:cNvSpPr/>
          <p:nvPr/>
        </p:nvSpPr>
        <p:spPr>
          <a:xfrm>
            <a:off x="954909" y="1432266"/>
            <a:ext cx="7234177" cy="875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自支撑的单层</a:t>
            </a:r>
            <a:r>
              <a:rPr lang="zh-CN" altLang="en-US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无定形</a:t>
            </a:r>
            <a:r>
              <a:rPr lang="zh-CN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碳样品具有良好的力学稳定性，</a:t>
            </a:r>
            <a:r>
              <a:rPr lang="zh-CN" altLang="en-US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即使</a:t>
            </a:r>
            <a:r>
              <a:rPr lang="zh-CN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变形至较高的断裂强度（</a:t>
            </a:r>
            <a:r>
              <a:rPr lang="en-US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22 N·m</a:t>
            </a:r>
            <a:r>
              <a:rPr lang="en-US" altLang="zh-CN" baseline="30000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-1</a:t>
            </a:r>
            <a:r>
              <a:rPr lang="zh-CN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）</a:t>
            </a:r>
            <a:r>
              <a:rPr lang="zh-CN" altLang="en-US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也</a:t>
            </a:r>
            <a:r>
              <a:rPr lang="zh-CN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不会从断裂点处扩展出裂纹 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4D3B750-7CAA-FC4E-B0D0-49AB54692A7B}"/>
              </a:ext>
            </a:extLst>
          </p:cNvPr>
          <p:cNvSpPr/>
          <p:nvPr/>
        </p:nvSpPr>
        <p:spPr>
          <a:xfrm>
            <a:off x="954909" y="5447365"/>
            <a:ext cx="75604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其面内电阻达到</a:t>
            </a:r>
            <a:r>
              <a:rPr lang="en-US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100 GΩ</a:t>
            </a:r>
            <a:r>
              <a:rPr lang="zh-CN" altLang="en-US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，</a:t>
            </a:r>
            <a:r>
              <a:rPr lang="zh-CN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表现出良好的绝缘性能 </a:t>
            </a:r>
            <a:endParaRPr lang="zh-CN" altLang="en-US" dirty="0">
              <a:solidFill>
                <a:srgbClr val="4472C4"/>
              </a:solidFill>
              <a:latin typeface="Calibri" panose="020F0502020204030204" pitchFamily="34" charset="0"/>
              <a:ea typeface="SimHei" panose="02010609060101010101" pitchFamily="49" charset="-122"/>
              <a:cs typeface="Calibri" panose="020F050202020403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8D22D1B-604A-B740-A5C0-EF0693D4991C}"/>
              </a:ext>
            </a:extLst>
          </p:cNvPr>
          <p:cNvGrpSpPr/>
          <p:nvPr/>
        </p:nvGrpSpPr>
        <p:grpSpPr>
          <a:xfrm>
            <a:off x="1547259" y="2651765"/>
            <a:ext cx="6049479" cy="2625279"/>
            <a:chOff x="1324087" y="3323859"/>
            <a:chExt cx="6049479" cy="2625279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1AE2C98-CDB1-B448-8CC5-099D558DD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19027" y="3440591"/>
              <a:ext cx="3354539" cy="2508547"/>
            </a:xfrm>
            <a:prstGeom prst="rect">
              <a:avLst/>
            </a:prstGeom>
          </p:spPr>
        </p:pic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C06EE9AC-2894-A748-A792-FC053AD0FAE5}"/>
                </a:ext>
              </a:extLst>
            </p:cNvPr>
            <p:cNvGrpSpPr/>
            <p:nvPr/>
          </p:nvGrpSpPr>
          <p:grpSpPr>
            <a:xfrm>
              <a:off x="1324087" y="3323859"/>
              <a:ext cx="2411335" cy="2610278"/>
              <a:chOff x="1440818" y="3314131"/>
              <a:chExt cx="2411335" cy="2610278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D63AE805-C042-8946-A6F3-0C53B6EBF3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70002" y="3430863"/>
                <a:ext cx="2382151" cy="2493546"/>
              </a:xfrm>
              <a:prstGeom prst="rect">
                <a:avLst/>
              </a:prstGeom>
            </p:spPr>
          </p:pic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5F4A02BB-00AB-8C4F-A36A-AD6650092AD9}"/>
                  </a:ext>
                </a:extLst>
              </p:cNvPr>
              <p:cNvSpPr txBox="1"/>
              <p:nvPr/>
            </p:nvSpPr>
            <p:spPr>
              <a:xfrm>
                <a:off x="1440818" y="3314131"/>
                <a:ext cx="252919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/>
                  <a:t>a</a:t>
                </a:r>
                <a:endParaRPr lang="zh-CN" altLang="en-US" sz="1600" b="1" dirty="0"/>
              </a:p>
            </p:txBody>
          </p:sp>
        </p:grp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FFEB686-EE25-1344-B141-4CEBE62EEE5A}"/>
                </a:ext>
              </a:extLst>
            </p:cNvPr>
            <p:cNvSpPr txBox="1"/>
            <p:nvPr/>
          </p:nvSpPr>
          <p:spPr>
            <a:xfrm>
              <a:off x="4019027" y="3354636"/>
              <a:ext cx="26264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/>
                <a:t>b</a:t>
              </a:r>
              <a:endParaRPr lang="zh-CN" alt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83981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3A76FC7-3A26-4522-9DEE-CF9668EDB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fld id="{6338CFA7-985D-43A3-ADFF-4843314EFE8D}" type="slidenum">
              <a:rPr lang="zh-CN" altLang="en-US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8</a:t>
            </a:fld>
            <a:r>
              <a:rPr lang="en-US" altLang="zh-CN" b="1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endParaRPr lang="zh-CN" altLang="en-US" b="1" dirty="0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0FFB9BF-3E82-4A84-B7CC-19E03AE34D5D}"/>
              </a:ext>
            </a:extLst>
          </p:cNvPr>
          <p:cNvSpPr txBox="1"/>
          <p:nvPr/>
        </p:nvSpPr>
        <p:spPr>
          <a:xfrm>
            <a:off x="-1524000" y="233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rgbClr val="3333FF"/>
                </a:solidFill>
                <a:latin typeface="SimHei" panose="02010609060101010101" pitchFamily="49" charset="-122"/>
                <a:ea typeface="SimHei" panose="02010609060101010101" pitchFamily="49" charset="-122"/>
                <a:cs typeface="Calibri" panose="020F0502020204030204" pitchFamily="34" charset="0"/>
              </a:rPr>
              <a:t>二维无定形碳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4D3B750-7CAA-FC4E-B0D0-49AB54692A7B}"/>
              </a:ext>
            </a:extLst>
          </p:cNvPr>
          <p:cNvSpPr/>
          <p:nvPr/>
        </p:nvSpPr>
        <p:spPr>
          <a:xfrm>
            <a:off x="514584" y="5810800"/>
            <a:ext cx="8277724" cy="460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具有纳米缺陷的石墨烯和二维</a:t>
            </a:r>
            <a:r>
              <a:rPr lang="zh-CN" altLang="en-US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无定形</a:t>
            </a:r>
            <a:r>
              <a:rPr lang="zh-CN" altLang="zh-CN" dirty="0">
                <a:solidFill>
                  <a:srgbClr val="4472C4"/>
                </a:solidFill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碳膜对于质子和锂离子均有一定的输运作用 </a:t>
            </a:r>
            <a:endParaRPr lang="zh-CN" altLang="en-US" dirty="0">
              <a:solidFill>
                <a:srgbClr val="4472C4"/>
              </a:solidFill>
              <a:latin typeface="Calibri" panose="020F0502020204030204" pitchFamily="34" charset="0"/>
              <a:ea typeface="SimHei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03163F8A-50C8-2542-9B2B-C8453CFE8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364" y="864248"/>
            <a:ext cx="5153263" cy="479430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57FD6440-42D0-9441-9ABE-8A7883455ADF}"/>
              </a:ext>
            </a:extLst>
          </p:cNvPr>
          <p:cNvSpPr/>
          <p:nvPr/>
        </p:nvSpPr>
        <p:spPr>
          <a:xfrm>
            <a:off x="0" y="6609384"/>
            <a:ext cx="326101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Eoin Griffin, et al. ACS Nano 2020 14 (6), 7280-7286.</a:t>
            </a:r>
            <a:endParaRPr lang="zh-CN" alt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783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3A76FC7-3A26-4522-9DEE-CF9668EDB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b="1" dirty="0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fld id="{6338CFA7-985D-43A3-ADFF-4843314EFE8D}" type="slidenum">
              <a:rPr lang="zh-CN" altLang="en-US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9</a:t>
            </a:fld>
            <a:r>
              <a:rPr lang="en-US" altLang="zh-CN" b="1" dirty="0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endParaRPr lang="zh-CN" altLang="en-US" b="1" dirty="0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0FFB9BF-3E82-4A84-B7CC-19E03AE34D5D}"/>
              </a:ext>
            </a:extLst>
          </p:cNvPr>
          <p:cNvSpPr txBox="1"/>
          <p:nvPr/>
        </p:nvSpPr>
        <p:spPr>
          <a:xfrm>
            <a:off x="-1524000" y="233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rgbClr val="3333FF"/>
                </a:solidFill>
                <a:latin typeface="SimHei" panose="02010609060101010101" pitchFamily="49" charset="-122"/>
                <a:ea typeface="SimHei" panose="02010609060101010101" pitchFamily="49" charset="-122"/>
                <a:cs typeface="Calibri" panose="020F0502020204030204" pitchFamily="34" charset="0"/>
              </a:rPr>
              <a:t>二维无定形黑磷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5864CDA0-1194-D74A-9397-F34E02AA5288}"/>
                  </a:ext>
                </a:extLst>
              </p:cNvPr>
              <p:cNvSpPr/>
              <p:nvPr/>
            </p:nvSpPr>
            <p:spPr>
              <a:xfrm>
                <a:off x="791778" y="5391656"/>
                <a:ext cx="7970255" cy="9193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当无定形黑磷</a:t>
                </a:r>
                <a:r>
                  <a:rPr lang="en-US" altLang="zh-CN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(a-BP)</a:t>
                </a:r>
                <a:r>
                  <a:rPr lang="zh-CN" altLang="en-US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的厚度为</a:t>
                </a:r>
                <a:r>
                  <a:rPr lang="en-US" altLang="zh-CN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2nm</a:t>
                </a:r>
                <a:r>
                  <a:rPr lang="zh-CN" altLang="en-US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时，载流子迁移率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</a:rPr>
                          <m:t>𝐹𝐸</m:t>
                        </m:r>
                      </m:sub>
                    </m:sSub>
                  </m:oMath>
                </a14:m>
                <a:r>
                  <a:rPr lang="zh-CN" altLang="en-US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达到</a:t>
                </a:r>
                <a:r>
                  <a:rPr lang="en-US" altLang="zh-CN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14</a:t>
                </a:r>
                <a:r>
                  <a:rPr lang="zh-CN" altLang="en-US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cm</a:t>
                </a:r>
                <a:r>
                  <a:rPr lang="en-US" altLang="zh-CN" baseline="30000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2</a:t>
                </a:r>
                <a:r>
                  <a:rPr lang="en-US" altLang="zh-CN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 · V</a:t>
                </a:r>
                <a:r>
                  <a:rPr lang="en-US" altLang="zh-CN" baseline="30000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-1</a:t>
                </a:r>
                <a:r>
                  <a:rPr lang="en-US" altLang="zh-CN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 · s</a:t>
                </a:r>
                <a:r>
                  <a:rPr lang="en-US" altLang="zh-CN" baseline="30000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-1</a:t>
                </a:r>
                <a:r>
                  <a:rPr lang="zh-CN" altLang="en-US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，开关比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</a:rPr>
                          <m:t>𝑜𝑛</m:t>
                        </m:r>
                      </m:sub>
                    </m:sSub>
                    <m:r>
                      <a:rPr lang="en-US" altLang="zh-CN" i="1">
                        <a:solidFill>
                          <a:srgbClr val="4472C4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</a:rPr>
                          <m:t>𝑜𝑓𝑓</m:t>
                        </m:r>
                      </m:sub>
                    </m:sSub>
                  </m:oMath>
                </a14:m>
                <a:r>
                  <a:rPr lang="zh-CN" altLang="en-US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达到</a:t>
                </a:r>
                <a:r>
                  <a:rPr lang="en-US" altLang="zh-CN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10</a:t>
                </a:r>
                <a:r>
                  <a:rPr lang="en-US" altLang="zh-CN" baseline="30000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2</a:t>
                </a:r>
                <a:r>
                  <a:rPr lang="zh-CN" altLang="en-US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，相较于非晶态的</a:t>
                </a:r>
                <a:r>
                  <a:rPr lang="en-US" altLang="zh-CN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Si</a:t>
                </a:r>
                <a:r>
                  <a:rPr lang="zh-CN" altLang="en-US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，</a:t>
                </a:r>
                <a:r>
                  <a:rPr lang="en-US" altLang="zh-CN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C</a:t>
                </a:r>
                <a:r>
                  <a:rPr lang="zh-CN" altLang="en-US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与</a:t>
                </a:r>
                <a:r>
                  <a:rPr lang="en-US" altLang="zh-CN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Ge</a:t>
                </a:r>
                <a:r>
                  <a:rPr lang="zh-CN" altLang="en-US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，</a:t>
                </a:r>
                <a:r>
                  <a:rPr lang="en-US" altLang="zh-CN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a-BP</a:t>
                </a:r>
                <a:r>
                  <a:rPr lang="zh-CN" altLang="en-US" dirty="0">
                    <a:solidFill>
                      <a:srgbClr val="4472C4"/>
                    </a:solidFill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具有更好的性能</a:t>
                </a:r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5864CDA0-1194-D74A-9397-F34E02AA52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778" y="5391656"/>
                <a:ext cx="7970255" cy="919354"/>
              </a:xfrm>
              <a:prstGeom prst="rect">
                <a:avLst/>
              </a:prstGeom>
              <a:blipFill>
                <a:blip r:embed="rId2"/>
                <a:stretch>
                  <a:fillRect l="-689" b="-7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 descr="https://onlinelibrary.wiley.com/cms/asset/14583042-cdb8-42a2-9542-327235ed8bbc/adma201500990-gra-0001-m.jpg">
            <a:extLst>
              <a:ext uri="{FF2B5EF4-FFF2-40B4-BE49-F238E27FC236}">
                <a16:creationId xmlns:a16="http://schemas.microsoft.com/office/drawing/2014/main" id="{31C3F55E-307A-7546-A812-D3D35FD8B8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30" b="-1440"/>
          <a:stretch/>
        </p:blipFill>
        <p:spPr bwMode="auto">
          <a:xfrm>
            <a:off x="2219324" y="1085677"/>
            <a:ext cx="1963092" cy="197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89407B-0E69-274E-9239-6158C7822C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" r="1753"/>
          <a:stretch/>
        </p:blipFill>
        <p:spPr>
          <a:xfrm>
            <a:off x="4776906" y="1085677"/>
            <a:ext cx="2644004" cy="205545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5623FD-B304-9F43-8AEE-A817670574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4" y="3245605"/>
            <a:ext cx="5115165" cy="214108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7ED98FA-F8CF-194B-A983-8CB1F8809C48}"/>
              </a:ext>
            </a:extLst>
          </p:cNvPr>
          <p:cNvSpPr/>
          <p:nvPr/>
        </p:nvSpPr>
        <p:spPr>
          <a:xfrm>
            <a:off x="0" y="6593511"/>
            <a:ext cx="21082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dirty="0"/>
              <a:t>Adv. Mater. 2015, 27, 3748–3754</a:t>
            </a:r>
            <a:endParaRPr lang="zh-CN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3202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14463</TotalTime>
  <Words>1731</Words>
  <Application>Microsoft Macintosh PowerPoint</Application>
  <PresentationFormat>全屏显示(4:3)</PresentationFormat>
  <Paragraphs>135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32" baseType="lpstr">
      <vt:lpstr>等线</vt:lpstr>
      <vt:lpstr>等线 Light</vt:lpstr>
      <vt:lpstr>SimHei</vt:lpstr>
      <vt:lpstr>Arial</vt:lpstr>
      <vt:lpstr>Calibri</vt:lpstr>
      <vt:lpstr>Calibri Light</vt:lpstr>
      <vt:lpstr>Cambria Math</vt:lpstr>
      <vt:lpstr>Office 主题​​</vt:lpstr>
      <vt:lpstr>1_Office 主题​​</vt:lpstr>
      <vt:lpstr>二维无定形材料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THANKS FOR YOUR ATTENTION！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 卿赫</dc:creator>
  <cp:lastModifiedBy>Fang Xinjie</cp:lastModifiedBy>
  <cp:revision>152</cp:revision>
  <dcterms:created xsi:type="dcterms:W3CDTF">2020-07-20T14:20:40Z</dcterms:created>
  <dcterms:modified xsi:type="dcterms:W3CDTF">2020-11-11T10:18:38Z</dcterms:modified>
</cp:coreProperties>
</file>